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4" r:id="rId1"/>
    <p:sldMasterId id="2147483717" r:id="rId2"/>
  </p:sldMasterIdLst>
  <p:notesMasterIdLst>
    <p:notesMasterId r:id="rId17"/>
  </p:notesMasterIdLst>
  <p:sldIdLst>
    <p:sldId id="256" r:id="rId3"/>
    <p:sldId id="257" r:id="rId4"/>
    <p:sldId id="258" r:id="rId5"/>
    <p:sldId id="273" r:id="rId6"/>
    <p:sldId id="260" r:id="rId7"/>
    <p:sldId id="277" r:id="rId8"/>
    <p:sldId id="261" r:id="rId9"/>
    <p:sldId id="262" r:id="rId10"/>
    <p:sldId id="263" r:id="rId11"/>
    <p:sldId id="264" r:id="rId12"/>
    <p:sldId id="265" r:id="rId13"/>
    <p:sldId id="267" r:id="rId14"/>
    <p:sldId id="269" r:id="rId15"/>
    <p:sldId id="271" r:id="rId16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676157-9A9A-41BF-A9BD-255286C9D88F}" type="datetimeFigureOut">
              <a:rPr lang="ru-RU" smtClean="0"/>
              <a:t>06.03.2025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B6E90C-8D9E-4CE4-B5BA-DA473FD775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302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7E00C-78D7-4867-9C9A-14D511B093BB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761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D7E00C-78D7-4867-9C9A-14D511B093BB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761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0E7E6-45C2-40F0-B17D-B94E6CAE490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06.03.2025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930A5-6E71-4B9C-BFA9-A023831E8300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0E7E6-45C2-40F0-B17D-B94E6CAE490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06.03.2025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930A5-6E71-4B9C-BFA9-A023831E8300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0E7E6-45C2-40F0-B17D-B94E6CAE490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06.03.2025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930A5-6E71-4B9C-BFA9-A023831E8300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76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D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609600" cy="4876800"/>
          </a:xfrm>
          <a:custGeom>
            <a:avLst/>
            <a:gdLst/>
            <a:ahLst/>
            <a:cxnLst/>
            <a:rect l="l" t="t" r="r" b="b"/>
            <a:pathLst>
              <a:path w="609600" h="4876800">
                <a:moveTo>
                  <a:pt x="609600" y="0"/>
                </a:moveTo>
                <a:lnTo>
                  <a:pt x="0" y="0"/>
                </a:lnTo>
                <a:lnTo>
                  <a:pt x="0" y="4876800"/>
                </a:lnTo>
                <a:lnTo>
                  <a:pt x="609600" y="4876800"/>
                </a:lnTo>
                <a:lnTo>
                  <a:pt x="609600" y="0"/>
                </a:lnTo>
                <a:close/>
              </a:path>
            </a:pathLst>
          </a:custGeom>
          <a:solidFill>
            <a:srgbClr val="CCCC99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3333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4991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3333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110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3333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9915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69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0E7E6-45C2-40F0-B17D-B94E6CAE490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06.03.2025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930A5-6E71-4B9C-BFA9-A023831E8300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0E7E6-45C2-40F0-B17D-B94E6CAE490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06.03.2025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930A5-6E71-4B9C-BFA9-A023831E8300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0E7E6-45C2-40F0-B17D-B94E6CAE490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06.03.2025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930A5-6E71-4B9C-BFA9-A023831E8300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0E7E6-45C2-40F0-B17D-B94E6CAE490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06.03.2025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930A5-6E71-4B9C-BFA9-A023831E8300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0E7E6-45C2-40F0-B17D-B94E6CAE490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06.03.2025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930A5-6E71-4B9C-BFA9-A023831E8300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0E7E6-45C2-40F0-B17D-B94E6CAE490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06.03.2025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930A5-6E71-4B9C-BFA9-A023831E8300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0E7E6-45C2-40F0-B17D-B94E6CAE490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06.03.2025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930A5-6E71-4B9C-BFA9-A023831E8300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0E7E6-45C2-40F0-B17D-B94E6CAE490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06.03.2025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18930A5-6E71-4B9C-BFA9-A023831E8300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D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16985" y="493521"/>
            <a:ext cx="2510028" cy="8553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3333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85670" y="3000248"/>
            <a:ext cx="5951855" cy="2985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714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9" Type="http://schemas.openxmlformats.org/officeDocument/2006/relationships/image" Target="../media/image41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34" Type="http://schemas.openxmlformats.org/officeDocument/2006/relationships/image" Target="../media/image36.png"/><Relationship Id="rId42" Type="http://schemas.openxmlformats.org/officeDocument/2006/relationships/image" Target="../media/image4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33" Type="http://schemas.openxmlformats.org/officeDocument/2006/relationships/image" Target="../media/image35.png"/><Relationship Id="rId38" Type="http://schemas.openxmlformats.org/officeDocument/2006/relationships/image" Target="../media/image40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31.png"/><Relationship Id="rId41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32" Type="http://schemas.openxmlformats.org/officeDocument/2006/relationships/image" Target="../media/image34.png"/><Relationship Id="rId37" Type="http://schemas.openxmlformats.org/officeDocument/2006/relationships/image" Target="../media/image39.png"/><Relationship Id="rId40" Type="http://schemas.openxmlformats.org/officeDocument/2006/relationships/image" Target="../media/image42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36" Type="http://schemas.openxmlformats.org/officeDocument/2006/relationships/image" Target="../media/image38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31" Type="http://schemas.openxmlformats.org/officeDocument/2006/relationships/image" Target="../media/image33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Relationship Id="rId30" Type="http://schemas.openxmlformats.org/officeDocument/2006/relationships/image" Target="../media/image32.png"/><Relationship Id="rId35" Type="http://schemas.openxmlformats.org/officeDocument/2006/relationships/image" Target="../media/image37.png"/><Relationship Id="rId43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78607" y="1447800"/>
            <a:ext cx="3990340" cy="1057275"/>
          </a:xfrm>
          <a:custGeom>
            <a:avLst/>
            <a:gdLst/>
            <a:ahLst/>
            <a:cxnLst/>
            <a:rect l="l" t="t" r="r" b="b"/>
            <a:pathLst>
              <a:path w="3990340" h="1057275">
                <a:moveTo>
                  <a:pt x="552704" y="0"/>
                </a:moveTo>
                <a:lnTo>
                  <a:pt x="451612" y="17145"/>
                </a:lnTo>
                <a:lnTo>
                  <a:pt x="300481" y="45720"/>
                </a:lnTo>
                <a:lnTo>
                  <a:pt x="149860" y="76200"/>
                </a:lnTo>
                <a:lnTo>
                  <a:pt x="0" y="108585"/>
                </a:lnTo>
                <a:lnTo>
                  <a:pt x="7619" y="1015111"/>
                </a:lnTo>
                <a:lnTo>
                  <a:pt x="256667" y="979551"/>
                </a:lnTo>
                <a:lnTo>
                  <a:pt x="356362" y="966851"/>
                </a:lnTo>
                <a:lnTo>
                  <a:pt x="399542" y="960501"/>
                </a:lnTo>
                <a:lnTo>
                  <a:pt x="437642" y="950976"/>
                </a:lnTo>
                <a:lnTo>
                  <a:pt x="497331" y="924940"/>
                </a:lnTo>
                <a:lnTo>
                  <a:pt x="544449" y="883665"/>
                </a:lnTo>
                <a:lnTo>
                  <a:pt x="574929" y="839724"/>
                </a:lnTo>
                <a:lnTo>
                  <a:pt x="154940" y="839724"/>
                </a:lnTo>
                <a:lnTo>
                  <a:pt x="153035" y="597153"/>
                </a:lnTo>
                <a:lnTo>
                  <a:pt x="304927" y="571753"/>
                </a:lnTo>
                <a:lnTo>
                  <a:pt x="345567" y="567309"/>
                </a:lnTo>
                <a:lnTo>
                  <a:pt x="613029" y="567309"/>
                </a:lnTo>
                <a:lnTo>
                  <a:pt x="613029" y="566038"/>
                </a:lnTo>
                <a:lnTo>
                  <a:pt x="600329" y="528447"/>
                </a:lnTo>
                <a:lnTo>
                  <a:pt x="583184" y="494157"/>
                </a:lnTo>
                <a:lnTo>
                  <a:pt x="562864" y="464947"/>
                </a:lnTo>
                <a:lnTo>
                  <a:pt x="541147" y="442722"/>
                </a:lnTo>
                <a:lnTo>
                  <a:pt x="151765" y="442722"/>
                </a:lnTo>
                <a:lnTo>
                  <a:pt x="150494" y="336676"/>
                </a:lnTo>
                <a:lnTo>
                  <a:pt x="149860" y="229997"/>
                </a:lnTo>
                <a:lnTo>
                  <a:pt x="301117" y="201422"/>
                </a:lnTo>
                <a:lnTo>
                  <a:pt x="452247" y="174625"/>
                </a:lnTo>
                <a:lnTo>
                  <a:pt x="553974" y="158114"/>
                </a:lnTo>
                <a:lnTo>
                  <a:pt x="552771" y="45720"/>
                </a:lnTo>
                <a:lnTo>
                  <a:pt x="552704" y="0"/>
                </a:lnTo>
                <a:close/>
              </a:path>
              <a:path w="3990340" h="1057275">
                <a:moveTo>
                  <a:pt x="613029" y="567309"/>
                </a:moveTo>
                <a:lnTo>
                  <a:pt x="345567" y="567309"/>
                </a:lnTo>
                <a:lnTo>
                  <a:pt x="380492" y="567944"/>
                </a:lnTo>
                <a:lnTo>
                  <a:pt x="408431" y="573024"/>
                </a:lnTo>
                <a:lnTo>
                  <a:pt x="445897" y="597788"/>
                </a:lnTo>
                <a:lnTo>
                  <a:pt x="464947" y="642238"/>
                </a:lnTo>
                <a:lnTo>
                  <a:pt x="467487" y="672719"/>
                </a:lnTo>
                <a:lnTo>
                  <a:pt x="466217" y="694309"/>
                </a:lnTo>
                <a:lnTo>
                  <a:pt x="456056" y="733044"/>
                </a:lnTo>
                <a:lnTo>
                  <a:pt x="436372" y="766063"/>
                </a:lnTo>
                <a:lnTo>
                  <a:pt x="398272" y="796544"/>
                </a:lnTo>
                <a:lnTo>
                  <a:pt x="359537" y="807974"/>
                </a:lnTo>
                <a:lnTo>
                  <a:pt x="154940" y="839724"/>
                </a:lnTo>
                <a:lnTo>
                  <a:pt x="574929" y="839724"/>
                </a:lnTo>
                <a:lnTo>
                  <a:pt x="602234" y="783844"/>
                </a:lnTo>
                <a:lnTo>
                  <a:pt x="614299" y="743203"/>
                </a:lnTo>
                <a:lnTo>
                  <a:pt x="621284" y="699388"/>
                </a:lnTo>
                <a:lnTo>
                  <a:pt x="623189" y="652399"/>
                </a:lnTo>
                <a:lnTo>
                  <a:pt x="620649" y="607313"/>
                </a:lnTo>
                <a:lnTo>
                  <a:pt x="613029" y="567309"/>
                </a:lnTo>
                <a:close/>
              </a:path>
              <a:path w="3990340" h="1057275">
                <a:moveTo>
                  <a:pt x="427481" y="402716"/>
                </a:moveTo>
                <a:lnTo>
                  <a:pt x="391287" y="403351"/>
                </a:lnTo>
                <a:lnTo>
                  <a:pt x="351281" y="408432"/>
                </a:lnTo>
                <a:lnTo>
                  <a:pt x="151765" y="442722"/>
                </a:lnTo>
                <a:lnTo>
                  <a:pt x="541147" y="442722"/>
                </a:lnTo>
                <a:lnTo>
                  <a:pt x="489077" y="412241"/>
                </a:lnTo>
                <a:lnTo>
                  <a:pt x="427481" y="402716"/>
                </a:lnTo>
                <a:close/>
              </a:path>
              <a:path w="3990340" h="1057275">
                <a:moveTo>
                  <a:pt x="2126107" y="145414"/>
                </a:moveTo>
                <a:lnTo>
                  <a:pt x="2077212" y="145414"/>
                </a:lnTo>
                <a:lnTo>
                  <a:pt x="1881505" y="147320"/>
                </a:lnTo>
                <a:lnTo>
                  <a:pt x="1686559" y="152400"/>
                </a:lnTo>
                <a:lnTo>
                  <a:pt x="1685290" y="219201"/>
                </a:lnTo>
                <a:lnTo>
                  <a:pt x="1683384" y="280797"/>
                </a:lnTo>
                <a:lnTo>
                  <a:pt x="1680845" y="337312"/>
                </a:lnTo>
                <a:lnTo>
                  <a:pt x="1677670" y="388747"/>
                </a:lnTo>
                <a:lnTo>
                  <a:pt x="1673859" y="435101"/>
                </a:lnTo>
                <a:lnTo>
                  <a:pt x="1669415" y="476376"/>
                </a:lnTo>
                <a:lnTo>
                  <a:pt x="1658620" y="543813"/>
                </a:lnTo>
                <a:lnTo>
                  <a:pt x="1645920" y="597788"/>
                </a:lnTo>
                <a:lnTo>
                  <a:pt x="1631822" y="643509"/>
                </a:lnTo>
                <a:lnTo>
                  <a:pt x="1615947" y="682244"/>
                </a:lnTo>
                <a:lnTo>
                  <a:pt x="1539747" y="715899"/>
                </a:lnTo>
                <a:lnTo>
                  <a:pt x="1541018" y="1057021"/>
                </a:lnTo>
                <a:lnTo>
                  <a:pt x="1657350" y="1053211"/>
                </a:lnTo>
                <a:lnTo>
                  <a:pt x="1657350" y="1001140"/>
                </a:lnTo>
                <a:lnTo>
                  <a:pt x="1656715" y="959865"/>
                </a:lnTo>
                <a:lnTo>
                  <a:pt x="1656715" y="865759"/>
                </a:lnTo>
                <a:lnTo>
                  <a:pt x="1913255" y="860678"/>
                </a:lnTo>
                <a:lnTo>
                  <a:pt x="2067052" y="859957"/>
                </a:lnTo>
                <a:lnTo>
                  <a:pt x="2067052" y="859409"/>
                </a:lnTo>
                <a:lnTo>
                  <a:pt x="2183892" y="859409"/>
                </a:lnTo>
                <a:lnTo>
                  <a:pt x="2183892" y="708913"/>
                </a:lnTo>
                <a:lnTo>
                  <a:pt x="1738630" y="708913"/>
                </a:lnTo>
                <a:lnTo>
                  <a:pt x="1753870" y="679069"/>
                </a:lnTo>
                <a:lnTo>
                  <a:pt x="1766570" y="642874"/>
                </a:lnTo>
                <a:lnTo>
                  <a:pt x="1778000" y="600963"/>
                </a:lnTo>
                <a:lnTo>
                  <a:pt x="1788159" y="553338"/>
                </a:lnTo>
                <a:lnTo>
                  <a:pt x="1795780" y="499237"/>
                </a:lnTo>
                <a:lnTo>
                  <a:pt x="1802130" y="440182"/>
                </a:lnTo>
                <a:lnTo>
                  <a:pt x="1806575" y="374776"/>
                </a:lnTo>
                <a:lnTo>
                  <a:pt x="1809750" y="303657"/>
                </a:lnTo>
                <a:lnTo>
                  <a:pt x="1983740" y="301116"/>
                </a:lnTo>
                <a:lnTo>
                  <a:pt x="2126107" y="301116"/>
                </a:lnTo>
                <a:lnTo>
                  <a:pt x="2126107" y="145414"/>
                </a:lnTo>
                <a:close/>
              </a:path>
              <a:path w="3990340" h="1057275">
                <a:moveTo>
                  <a:pt x="2183892" y="859409"/>
                </a:moveTo>
                <a:lnTo>
                  <a:pt x="2067052" y="859957"/>
                </a:lnTo>
                <a:lnTo>
                  <a:pt x="2067052" y="1048130"/>
                </a:lnTo>
                <a:lnTo>
                  <a:pt x="2183892" y="1048130"/>
                </a:lnTo>
                <a:lnTo>
                  <a:pt x="2183892" y="859409"/>
                </a:lnTo>
                <a:close/>
              </a:path>
              <a:path w="3990340" h="1057275">
                <a:moveTo>
                  <a:pt x="2126107" y="301116"/>
                </a:moveTo>
                <a:lnTo>
                  <a:pt x="1983740" y="301116"/>
                </a:lnTo>
                <a:lnTo>
                  <a:pt x="1983740" y="705103"/>
                </a:lnTo>
                <a:lnTo>
                  <a:pt x="1738630" y="708913"/>
                </a:lnTo>
                <a:lnTo>
                  <a:pt x="2183892" y="708913"/>
                </a:lnTo>
                <a:lnTo>
                  <a:pt x="2183892" y="705103"/>
                </a:lnTo>
                <a:lnTo>
                  <a:pt x="2126107" y="705103"/>
                </a:lnTo>
                <a:lnTo>
                  <a:pt x="2126107" y="301116"/>
                </a:lnTo>
                <a:close/>
              </a:path>
              <a:path w="3990340" h="1057275">
                <a:moveTo>
                  <a:pt x="882269" y="216026"/>
                </a:moveTo>
                <a:lnTo>
                  <a:pt x="739394" y="233807"/>
                </a:lnTo>
                <a:lnTo>
                  <a:pt x="745108" y="923671"/>
                </a:lnTo>
                <a:lnTo>
                  <a:pt x="887349" y="910971"/>
                </a:lnTo>
                <a:lnTo>
                  <a:pt x="885444" y="642238"/>
                </a:lnTo>
                <a:lnTo>
                  <a:pt x="999236" y="631444"/>
                </a:lnTo>
                <a:lnTo>
                  <a:pt x="1149095" y="631444"/>
                </a:lnTo>
                <a:lnTo>
                  <a:pt x="1144016" y="588899"/>
                </a:lnTo>
                <a:lnTo>
                  <a:pt x="1142111" y="527176"/>
                </a:lnTo>
                <a:lnTo>
                  <a:pt x="1142111" y="520826"/>
                </a:lnTo>
                <a:lnTo>
                  <a:pt x="1142745" y="496697"/>
                </a:lnTo>
                <a:lnTo>
                  <a:pt x="884174" y="496697"/>
                </a:lnTo>
                <a:lnTo>
                  <a:pt x="882269" y="216026"/>
                </a:lnTo>
                <a:close/>
              </a:path>
              <a:path w="3990340" h="1057275">
                <a:moveTo>
                  <a:pt x="1149095" y="631444"/>
                </a:moveTo>
                <a:lnTo>
                  <a:pt x="999236" y="631444"/>
                </a:lnTo>
                <a:lnTo>
                  <a:pt x="1006220" y="682244"/>
                </a:lnTo>
                <a:lnTo>
                  <a:pt x="1020191" y="730503"/>
                </a:lnTo>
                <a:lnTo>
                  <a:pt x="1041145" y="776224"/>
                </a:lnTo>
                <a:lnTo>
                  <a:pt x="1069720" y="820674"/>
                </a:lnTo>
                <a:lnTo>
                  <a:pt x="1105916" y="858138"/>
                </a:lnTo>
                <a:lnTo>
                  <a:pt x="1149731" y="883665"/>
                </a:lnTo>
                <a:lnTo>
                  <a:pt x="1202436" y="897636"/>
                </a:lnTo>
                <a:lnTo>
                  <a:pt x="1263395" y="899540"/>
                </a:lnTo>
                <a:lnTo>
                  <a:pt x="1306703" y="893826"/>
                </a:lnTo>
                <a:lnTo>
                  <a:pt x="1344803" y="882396"/>
                </a:lnTo>
                <a:lnTo>
                  <a:pt x="1379093" y="865124"/>
                </a:lnTo>
                <a:lnTo>
                  <a:pt x="1435608" y="814959"/>
                </a:lnTo>
                <a:lnTo>
                  <a:pt x="1457833" y="783209"/>
                </a:lnTo>
                <a:lnTo>
                  <a:pt x="1474343" y="753363"/>
                </a:lnTo>
                <a:lnTo>
                  <a:pt x="1261491" y="753363"/>
                </a:lnTo>
                <a:lnTo>
                  <a:pt x="1233551" y="752094"/>
                </a:lnTo>
                <a:lnTo>
                  <a:pt x="1189101" y="730503"/>
                </a:lnTo>
                <a:lnTo>
                  <a:pt x="1159256" y="681609"/>
                </a:lnTo>
                <a:lnTo>
                  <a:pt x="1149731" y="640969"/>
                </a:lnTo>
                <a:lnTo>
                  <a:pt x="1149095" y="631444"/>
                </a:lnTo>
                <a:close/>
              </a:path>
              <a:path w="3990340" h="1057275">
                <a:moveTo>
                  <a:pt x="1481328" y="308101"/>
                </a:moveTo>
                <a:lnTo>
                  <a:pt x="1255141" y="308101"/>
                </a:lnTo>
                <a:lnTo>
                  <a:pt x="1281303" y="308737"/>
                </a:lnTo>
                <a:lnTo>
                  <a:pt x="1303528" y="315722"/>
                </a:lnTo>
                <a:lnTo>
                  <a:pt x="1339722" y="348107"/>
                </a:lnTo>
                <a:lnTo>
                  <a:pt x="1362583" y="414782"/>
                </a:lnTo>
                <a:lnTo>
                  <a:pt x="1368297" y="465582"/>
                </a:lnTo>
                <a:lnTo>
                  <a:pt x="1370838" y="527176"/>
                </a:lnTo>
                <a:lnTo>
                  <a:pt x="1369568" y="578738"/>
                </a:lnTo>
                <a:lnTo>
                  <a:pt x="1364488" y="623824"/>
                </a:lnTo>
                <a:lnTo>
                  <a:pt x="1355597" y="661924"/>
                </a:lnTo>
                <a:lnTo>
                  <a:pt x="1328293" y="718438"/>
                </a:lnTo>
                <a:lnTo>
                  <a:pt x="1287653" y="748284"/>
                </a:lnTo>
                <a:lnTo>
                  <a:pt x="1261491" y="753363"/>
                </a:lnTo>
                <a:lnTo>
                  <a:pt x="1474343" y="753363"/>
                </a:lnTo>
                <a:lnTo>
                  <a:pt x="1492122" y="709549"/>
                </a:lnTo>
                <a:lnTo>
                  <a:pt x="1504188" y="667003"/>
                </a:lnTo>
                <a:lnTo>
                  <a:pt x="1512443" y="621284"/>
                </a:lnTo>
                <a:lnTo>
                  <a:pt x="1517522" y="573024"/>
                </a:lnTo>
                <a:lnTo>
                  <a:pt x="1518793" y="520826"/>
                </a:lnTo>
                <a:lnTo>
                  <a:pt x="1516888" y="462407"/>
                </a:lnTo>
                <a:lnTo>
                  <a:pt x="1510538" y="409066"/>
                </a:lnTo>
                <a:lnTo>
                  <a:pt x="1499743" y="360807"/>
                </a:lnTo>
                <a:lnTo>
                  <a:pt x="1485772" y="317626"/>
                </a:lnTo>
                <a:lnTo>
                  <a:pt x="1481328" y="308101"/>
                </a:lnTo>
                <a:close/>
              </a:path>
              <a:path w="3990340" h="1057275">
                <a:moveTo>
                  <a:pt x="1256411" y="162560"/>
                </a:moveTo>
                <a:lnTo>
                  <a:pt x="1202436" y="172085"/>
                </a:lnTo>
                <a:lnTo>
                  <a:pt x="1154811" y="191897"/>
                </a:lnTo>
                <a:lnTo>
                  <a:pt x="1112266" y="221741"/>
                </a:lnTo>
                <a:lnTo>
                  <a:pt x="1076070" y="261112"/>
                </a:lnTo>
                <a:lnTo>
                  <a:pt x="1051306" y="298576"/>
                </a:lnTo>
                <a:lnTo>
                  <a:pt x="1030986" y="339216"/>
                </a:lnTo>
                <a:lnTo>
                  <a:pt x="1015745" y="384301"/>
                </a:lnTo>
                <a:lnTo>
                  <a:pt x="1004951" y="432562"/>
                </a:lnTo>
                <a:lnTo>
                  <a:pt x="998601" y="485266"/>
                </a:lnTo>
                <a:lnTo>
                  <a:pt x="884174" y="496697"/>
                </a:lnTo>
                <a:lnTo>
                  <a:pt x="1142745" y="496697"/>
                </a:lnTo>
                <a:lnTo>
                  <a:pt x="1143381" y="474472"/>
                </a:lnTo>
                <a:lnTo>
                  <a:pt x="1148461" y="430657"/>
                </a:lnTo>
                <a:lnTo>
                  <a:pt x="1168145" y="364616"/>
                </a:lnTo>
                <a:lnTo>
                  <a:pt x="1203706" y="324612"/>
                </a:lnTo>
                <a:lnTo>
                  <a:pt x="1255141" y="308101"/>
                </a:lnTo>
                <a:lnTo>
                  <a:pt x="1481328" y="308101"/>
                </a:lnTo>
                <a:lnTo>
                  <a:pt x="1467358" y="278891"/>
                </a:lnTo>
                <a:lnTo>
                  <a:pt x="1444497" y="245872"/>
                </a:lnTo>
                <a:lnTo>
                  <a:pt x="1405128" y="205866"/>
                </a:lnTo>
                <a:lnTo>
                  <a:pt x="1360678" y="178562"/>
                </a:lnTo>
                <a:lnTo>
                  <a:pt x="1311147" y="163829"/>
                </a:lnTo>
                <a:lnTo>
                  <a:pt x="1256411" y="162560"/>
                </a:lnTo>
                <a:close/>
              </a:path>
              <a:path w="3990340" h="1057275">
                <a:moveTo>
                  <a:pt x="3213608" y="195072"/>
                </a:moveTo>
                <a:lnTo>
                  <a:pt x="3162172" y="195707"/>
                </a:lnTo>
                <a:lnTo>
                  <a:pt x="3115183" y="209041"/>
                </a:lnTo>
                <a:lnTo>
                  <a:pt x="3072511" y="235712"/>
                </a:lnTo>
                <a:lnTo>
                  <a:pt x="3035046" y="275082"/>
                </a:lnTo>
                <a:lnTo>
                  <a:pt x="3013456" y="308101"/>
                </a:lnTo>
                <a:lnTo>
                  <a:pt x="2995676" y="345566"/>
                </a:lnTo>
                <a:lnTo>
                  <a:pt x="2981706" y="388112"/>
                </a:lnTo>
                <a:lnTo>
                  <a:pt x="2971546" y="435101"/>
                </a:lnTo>
                <a:lnTo>
                  <a:pt x="2965196" y="486537"/>
                </a:lnTo>
                <a:lnTo>
                  <a:pt x="2963291" y="542544"/>
                </a:lnTo>
                <a:lnTo>
                  <a:pt x="2965196" y="599059"/>
                </a:lnTo>
                <a:lnTo>
                  <a:pt x="2970911" y="651763"/>
                </a:lnTo>
                <a:lnTo>
                  <a:pt x="2981706" y="701294"/>
                </a:lnTo>
                <a:lnTo>
                  <a:pt x="2996311" y="747013"/>
                </a:lnTo>
                <a:lnTo>
                  <a:pt x="3015361" y="788288"/>
                </a:lnTo>
                <a:lnTo>
                  <a:pt x="3045206" y="834009"/>
                </a:lnTo>
                <a:lnTo>
                  <a:pt x="3080766" y="869569"/>
                </a:lnTo>
                <a:lnTo>
                  <a:pt x="3122168" y="897001"/>
                </a:lnTo>
                <a:lnTo>
                  <a:pt x="3169793" y="914780"/>
                </a:lnTo>
                <a:lnTo>
                  <a:pt x="3223133" y="924305"/>
                </a:lnTo>
                <a:lnTo>
                  <a:pt x="3265678" y="924305"/>
                </a:lnTo>
                <a:lnTo>
                  <a:pt x="3304413" y="917955"/>
                </a:lnTo>
                <a:lnTo>
                  <a:pt x="3371088" y="884936"/>
                </a:lnTo>
                <a:lnTo>
                  <a:pt x="3399028" y="858774"/>
                </a:lnTo>
                <a:lnTo>
                  <a:pt x="3423157" y="825753"/>
                </a:lnTo>
                <a:lnTo>
                  <a:pt x="3442843" y="787019"/>
                </a:lnTo>
                <a:lnTo>
                  <a:pt x="3442843" y="786384"/>
                </a:lnTo>
                <a:lnTo>
                  <a:pt x="3225672" y="786384"/>
                </a:lnTo>
                <a:lnTo>
                  <a:pt x="3202178" y="781938"/>
                </a:lnTo>
                <a:lnTo>
                  <a:pt x="3160903" y="755269"/>
                </a:lnTo>
                <a:lnTo>
                  <a:pt x="3129153" y="707644"/>
                </a:lnTo>
                <a:lnTo>
                  <a:pt x="3112008" y="641603"/>
                </a:lnTo>
                <a:lnTo>
                  <a:pt x="3109468" y="602869"/>
                </a:lnTo>
                <a:lnTo>
                  <a:pt x="3467100" y="602869"/>
                </a:lnTo>
                <a:lnTo>
                  <a:pt x="3467100" y="581913"/>
                </a:lnTo>
                <a:lnTo>
                  <a:pt x="3463925" y="528447"/>
                </a:lnTo>
                <a:lnTo>
                  <a:pt x="3462020" y="511301"/>
                </a:lnTo>
                <a:lnTo>
                  <a:pt x="3326638" y="511301"/>
                </a:lnTo>
                <a:lnTo>
                  <a:pt x="3112643" y="489712"/>
                </a:lnTo>
                <a:lnTo>
                  <a:pt x="3120263" y="422401"/>
                </a:lnTo>
                <a:lnTo>
                  <a:pt x="3143758" y="372872"/>
                </a:lnTo>
                <a:lnTo>
                  <a:pt x="3178683" y="343662"/>
                </a:lnTo>
                <a:lnTo>
                  <a:pt x="3221228" y="336676"/>
                </a:lnTo>
                <a:lnTo>
                  <a:pt x="3411728" y="336676"/>
                </a:lnTo>
                <a:lnTo>
                  <a:pt x="3402838" y="320166"/>
                </a:lnTo>
                <a:lnTo>
                  <a:pt x="3373628" y="280162"/>
                </a:lnTo>
                <a:lnTo>
                  <a:pt x="3339973" y="247141"/>
                </a:lnTo>
                <a:lnTo>
                  <a:pt x="3301873" y="221741"/>
                </a:lnTo>
                <a:lnTo>
                  <a:pt x="3259963" y="204597"/>
                </a:lnTo>
                <a:lnTo>
                  <a:pt x="3213608" y="195072"/>
                </a:lnTo>
                <a:close/>
              </a:path>
              <a:path w="3990340" h="1057275">
                <a:moveTo>
                  <a:pt x="3317113" y="696213"/>
                </a:moveTo>
                <a:lnTo>
                  <a:pt x="3302507" y="739394"/>
                </a:lnTo>
                <a:lnTo>
                  <a:pt x="3270123" y="777494"/>
                </a:lnTo>
                <a:lnTo>
                  <a:pt x="3241547" y="786384"/>
                </a:lnTo>
                <a:lnTo>
                  <a:pt x="3442843" y="786384"/>
                </a:lnTo>
                <a:lnTo>
                  <a:pt x="3458845" y="741934"/>
                </a:lnTo>
                <a:lnTo>
                  <a:pt x="3317113" y="696213"/>
                </a:lnTo>
                <a:close/>
              </a:path>
              <a:path w="3990340" h="1057275">
                <a:moveTo>
                  <a:pt x="3467100" y="602869"/>
                </a:moveTo>
                <a:lnTo>
                  <a:pt x="3109468" y="602869"/>
                </a:lnTo>
                <a:lnTo>
                  <a:pt x="3263138" y="617474"/>
                </a:lnTo>
                <a:lnTo>
                  <a:pt x="3467100" y="639699"/>
                </a:lnTo>
                <a:lnTo>
                  <a:pt x="3467100" y="602869"/>
                </a:lnTo>
                <a:close/>
              </a:path>
              <a:path w="3990340" h="1057275">
                <a:moveTo>
                  <a:pt x="3411728" y="336676"/>
                </a:moveTo>
                <a:lnTo>
                  <a:pt x="3221228" y="336676"/>
                </a:lnTo>
                <a:lnTo>
                  <a:pt x="3242183" y="341757"/>
                </a:lnTo>
                <a:lnTo>
                  <a:pt x="3261868" y="351916"/>
                </a:lnTo>
                <a:lnTo>
                  <a:pt x="3295523" y="386841"/>
                </a:lnTo>
                <a:lnTo>
                  <a:pt x="3318382" y="440182"/>
                </a:lnTo>
                <a:lnTo>
                  <a:pt x="3326638" y="511301"/>
                </a:lnTo>
                <a:lnTo>
                  <a:pt x="3462020" y="511301"/>
                </a:lnTo>
                <a:lnTo>
                  <a:pt x="3458209" y="478916"/>
                </a:lnTo>
                <a:lnTo>
                  <a:pt x="3448684" y="433197"/>
                </a:lnTo>
                <a:lnTo>
                  <a:pt x="3436493" y="391287"/>
                </a:lnTo>
                <a:lnTo>
                  <a:pt x="3421253" y="353822"/>
                </a:lnTo>
                <a:lnTo>
                  <a:pt x="3411728" y="336676"/>
                </a:lnTo>
                <a:close/>
              </a:path>
              <a:path w="3990340" h="1057275">
                <a:moveTo>
                  <a:pt x="3503929" y="248412"/>
                </a:moveTo>
                <a:lnTo>
                  <a:pt x="3503929" y="329691"/>
                </a:lnTo>
                <a:lnTo>
                  <a:pt x="3503295" y="395097"/>
                </a:lnTo>
                <a:lnTo>
                  <a:pt x="3675379" y="419226"/>
                </a:lnTo>
                <a:lnTo>
                  <a:pt x="3670934" y="953515"/>
                </a:lnTo>
                <a:lnTo>
                  <a:pt x="3812667" y="970661"/>
                </a:lnTo>
                <a:lnTo>
                  <a:pt x="3817112" y="442087"/>
                </a:lnTo>
                <a:lnTo>
                  <a:pt x="3988562" y="442087"/>
                </a:lnTo>
                <a:lnTo>
                  <a:pt x="3989197" y="365251"/>
                </a:lnTo>
                <a:lnTo>
                  <a:pt x="3989832" y="329691"/>
                </a:lnTo>
                <a:lnTo>
                  <a:pt x="3796029" y="294132"/>
                </a:lnTo>
                <a:lnTo>
                  <a:pt x="3601720" y="262382"/>
                </a:lnTo>
                <a:lnTo>
                  <a:pt x="3503929" y="248412"/>
                </a:lnTo>
                <a:close/>
              </a:path>
              <a:path w="3990340" h="1057275">
                <a:moveTo>
                  <a:pt x="3988562" y="442087"/>
                </a:moveTo>
                <a:lnTo>
                  <a:pt x="3817112" y="442087"/>
                </a:lnTo>
                <a:lnTo>
                  <a:pt x="3988562" y="471297"/>
                </a:lnTo>
                <a:lnTo>
                  <a:pt x="3988562" y="442087"/>
                </a:lnTo>
                <a:close/>
              </a:path>
              <a:path w="3990340" h="1057275">
                <a:moveTo>
                  <a:pt x="2812161" y="569213"/>
                </a:moveTo>
                <a:lnTo>
                  <a:pt x="2648204" y="569213"/>
                </a:lnTo>
                <a:lnTo>
                  <a:pt x="2661539" y="572388"/>
                </a:lnTo>
                <a:lnTo>
                  <a:pt x="2673604" y="577469"/>
                </a:lnTo>
                <a:lnTo>
                  <a:pt x="2700274" y="606678"/>
                </a:lnTo>
                <a:lnTo>
                  <a:pt x="2716784" y="644778"/>
                </a:lnTo>
                <a:lnTo>
                  <a:pt x="2793111" y="878459"/>
                </a:lnTo>
                <a:lnTo>
                  <a:pt x="2946781" y="888111"/>
                </a:lnTo>
                <a:lnTo>
                  <a:pt x="2871216" y="688594"/>
                </a:lnTo>
                <a:lnTo>
                  <a:pt x="2842006" y="621284"/>
                </a:lnTo>
                <a:lnTo>
                  <a:pt x="2812161" y="569849"/>
                </a:lnTo>
                <a:lnTo>
                  <a:pt x="2812161" y="569213"/>
                </a:lnTo>
                <a:close/>
              </a:path>
              <a:path w="3990340" h="1057275">
                <a:moveTo>
                  <a:pt x="2807081" y="562863"/>
                </a:moveTo>
                <a:lnTo>
                  <a:pt x="2505329" y="562863"/>
                </a:lnTo>
                <a:lnTo>
                  <a:pt x="2505253" y="688594"/>
                </a:lnTo>
                <a:lnTo>
                  <a:pt x="2504694" y="866394"/>
                </a:lnTo>
                <a:lnTo>
                  <a:pt x="2646934" y="871474"/>
                </a:lnTo>
                <a:lnTo>
                  <a:pt x="2648204" y="569213"/>
                </a:lnTo>
                <a:lnTo>
                  <a:pt x="2812161" y="569213"/>
                </a:lnTo>
                <a:lnTo>
                  <a:pt x="2807081" y="562863"/>
                </a:lnTo>
                <a:close/>
              </a:path>
              <a:path w="3990340" h="1057275">
                <a:moveTo>
                  <a:pt x="2282952" y="142875"/>
                </a:moveTo>
                <a:lnTo>
                  <a:pt x="2272792" y="142875"/>
                </a:lnTo>
                <a:lnTo>
                  <a:pt x="2242947" y="144145"/>
                </a:lnTo>
                <a:lnTo>
                  <a:pt x="2223262" y="145414"/>
                </a:lnTo>
                <a:lnTo>
                  <a:pt x="2223262" y="270001"/>
                </a:lnTo>
                <a:lnTo>
                  <a:pt x="2249297" y="271272"/>
                </a:lnTo>
                <a:lnTo>
                  <a:pt x="2270252" y="274447"/>
                </a:lnTo>
                <a:lnTo>
                  <a:pt x="2304542" y="297307"/>
                </a:lnTo>
                <a:lnTo>
                  <a:pt x="2321687" y="341122"/>
                </a:lnTo>
                <a:lnTo>
                  <a:pt x="2330577" y="374141"/>
                </a:lnTo>
                <a:lnTo>
                  <a:pt x="2344547" y="419226"/>
                </a:lnTo>
                <a:lnTo>
                  <a:pt x="2361184" y="454787"/>
                </a:lnTo>
                <a:lnTo>
                  <a:pt x="2380869" y="480822"/>
                </a:lnTo>
                <a:lnTo>
                  <a:pt x="2403094" y="497966"/>
                </a:lnTo>
                <a:lnTo>
                  <a:pt x="2371979" y="515747"/>
                </a:lnTo>
                <a:lnTo>
                  <a:pt x="2340737" y="549528"/>
                </a:lnTo>
                <a:lnTo>
                  <a:pt x="2310892" y="599059"/>
                </a:lnTo>
                <a:lnTo>
                  <a:pt x="2281047" y="664463"/>
                </a:lnTo>
                <a:lnTo>
                  <a:pt x="2204847" y="860044"/>
                </a:lnTo>
                <a:lnTo>
                  <a:pt x="2358644" y="862584"/>
                </a:lnTo>
                <a:lnTo>
                  <a:pt x="2427859" y="658113"/>
                </a:lnTo>
                <a:lnTo>
                  <a:pt x="2440559" y="628269"/>
                </a:lnTo>
                <a:lnTo>
                  <a:pt x="2459609" y="588263"/>
                </a:lnTo>
                <a:lnTo>
                  <a:pt x="2492629" y="564769"/>
                </a:lnTo>
                <a:lnTo>
                  <a:pt x="2505329" y="562863"/>
                </a:lnTo>
                <a:lnTo>
                  <a:pt x="2807081" y="562863"/>
                </a:lnTo>
                <a:lnTo>
                  <a:pt x="2782316" y="533653"/>
                </a:lnTo>
                <a:lnTo>
                  <a:pt x="2751201" y="513207"/>
                </a:lnTo>
                <a:lnTo>
                  <a:pt x="2773426" y="497966"/>
                </a:lnTo>
                <a:lnTo>
                  <a:pt x="2792476" y="473837"/>
                </a:lnTo>
                <a:lnTo>
                  <a:pt x="2803906" y="452247"/>
                </a:lnTo>
                <a:lnTo>
                  <a:pt x="2648204" y="452247"/>
                </a:lnTo>
                <a:lnTo>
                  <a:pt x="2648204" y="445897"/>
                </a:lnTo>
                <a:lnTo>
                  <a:pt x="2505964" y="445897"/>
                </a:lnTo>
                <a:lnTo>
                  <a:pt x="2492629" y="443357"/>
                </a:lnTo>
                <a:lnTo>
                  <a:pt x="2457069" y="404622"/>
                </a:lnTo>
                <a:lnTo>
                  <a:pt x="2438654" y="350647"/>
                </a:lnTo>
                <a:lnTo>
                  <a:pt x="2427859" y="311276"/>
                </a:lnTo>
                <a:lnTo>
                  <a:pt x="2412619" y="261112"/>
                </a:lnTo>
                <a:lnTo>
                  <a:pt x="2397379" y="221741"/>
                </a:lnTo>
                <a:lnTo>
                  <a:pt x="2364359" y="172720"/>
                </a:lnTo>
                <a:lnTo>
                  <a:pt x="2327402" y="151129"/>
                </a:lnTo>
                <a:lnTo>
                  <a:pt x="2305812" y="145414"/>
                </a:lnTo>
                <a:lnTo>
                  <a:pt x="2282952" y="142875"/>
                </a:lnTo>
                <a:close/>
              </a:path>
              <a:path w="3990340" h="1057275">
                <a:moveTo>
                  <a:pt x="2850261" y="172720"/>
                </a:moveTo>
                <a:lnTo>
                  <a:pt x="2807716" y="183641"/>
                </a:lnTo>
                <a:lnTo>
                  <a:pt x="2773426" y="212216"/>
                </a:lnTo>
                <a:lnTo>
                  <a:pt x="2742311" y="278257"/>
                </a:lnTo>
                <a:lnTo>
                  <a:pt x="2727071" y="325882"/>
                </a:lnTo>
                <a:lnTo>
                  <a:pt x="2716149" y="363347"/>
                </a:lnTo>
                <a:lnTo>
                  <a:pt x="2706624" y="393191"/>
                </a:lnTo>
                <a:lnTo>
                  <a:pt x="2690114" y="431291"/>
                </a:lnTo>
                <a:lnTo>
                  <a:pt x="2648204" y="452247"/>
                </a:lnTo>
                <a:lnTo>
                  <a:pt x="2803906" y="452247"/>
                </a:lnTo>
                <a:lnTo>
                  <a:pt x="2809621" y="440182"/>
                </a:lnTo>
                <a:lnTo>
                  <a:pt x="2823591" y="397637"/>
                </a:lnTo>
                <a:lnTo>
                  <a:pt x="2833116" y="365251"/>
                </a:lnTo>
                <a:lnTo>
                  <a:pt x="2842006" y="340487"/>
                </a:lnTo>
                <a:lnTo>
                  <a:pt x="2869311" y="307466"/>
                </a:lnTo>
                <a:lnTo>
                  <a:pt x="2905506" y="303657"/>
                </a:lnTo>
                <a:lnTo>
                  <a:pt x="2931541" y="303657"/>
                </a:lnTo>
                <a:lnTo>
                  <a:pt x="2932176" y="181101"/>
                </a:lnTo>
                <a:lnTo>
                  <a:pt x="2912491" y="177926"/>
                </a:lnTo>
                <a:lnTo>
                  <a:pt x="2896616" y="175895"/>
                </a:lnTo>
                <a:lnTo>
                  <a:pt x="2883916" y="173989"/>
                </a:lnTo>
                <a:lnTo>
                  <a:pt x="2875026" y="173354"/>
                </a:lnTo>
                <a:lnTo>
                  <a:pt x="2850261" y="172720"/>
                </a:lnTo>
                <a:close/>
              </a:path>
              <a:path w="3990340" h="1057275">
                <a:moveTo>
                  <a:pt x="2506599" y="154939"/>
                </a:moveTo>
                <a:lnTo>
                  <a:pt x="2505964" y="445897"/>
                </a:lnTo>
                <a:lnTo>
                  <a:pt x="2648204" y="445897"/>
                </a:lnTo>
                <a:lnTo>
                  <a:pt x="2649466" y="240157"/>
                </a:lnTo>
                <a:lnTo>
                  <a:pt x="2649474" y="161925"/>
                </a:lnTo>
                <a:lnTo>
                  <a:pt x="2506599" y="154939"/>
                </a:lnTo>
                <a:close/>
              </a:path>
              <a:path w="3990340" h="1057275">
                <a:moveTo>
                  <a:pt x="2931541" y="303657"/>
                </a:moveTo>
                <a:lnTo>
                  <a:pt x="2905506" y="303657"/>
                </a:lnTo>
                <a:lnTo>
                  <a:pt x="2931541" y="304291"/>
                </a:lnTo>
                <a:lnTo>
                  <a:pt x="2931541" y="303657"/>
                </a:lnTo>
                <a:close/>
              </a:path>
            </a:pathLst>
          </a:custGeom>
          <a:solidFill>
            <a:srgbClr val="663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75232" y="3212592"/>
            <a:ext cx="6336665" cy="1002665"/>
          </a:xfrm>
          <a:custGeom>
            <a:avLst/>
            <a:gdLst/>
            <a:ahLst/>
            <a:cxnLst/>
            <a:rect l="l" t="t" r="r" b="b"/>
            <a:pathLst>
              <a:path w="6336665" h="1002664">
                <a:moveTo>
                  <a:pt x="5708015" y="232156"/>
                </a:moveTo>
                <a:lnTo>
                  <a:pt x="5487035" y="232156"/>
                </a:lnTo>
                <a:lnTo>
                  <a:pt x="5512435" y="235331"/>
                </a:lnTo>
                <a:lnTo>
                  <a:pt x="5534025" y="241046"/>
                </a:lnTo>
                <a:lnTo>
                  <a:pt x="5571490" y="271525"/>
                </a:lnTo>
                <a:lnTo>
                  <a:pt x="5582285" y="329438"/>
                </a:lnTo>
                <a:lnTo>
                  <a:pt x="5582285" y="345948"/>
                </a:lnTo>
                <a:lnTo>
                  <a:pt x="5559425" y="354203"/>
                </a:lnTo>
                <a:lnTo>
                  <a:pt x="5528945" y="362458"/>
                </a:lnTo>
                <a:lnTo>
                  <a:pt x="5490845" y="370713"/>
                </a:lnTo>
                <a:lnTo>
                  <a:pt x="5444490" y="378968"/>
                </a:lnTo>
                <a:lnTo>
                  <a:pt x="5410200" y="385953"/>
                </a:lnTo>
                <a:lnTo>
                  <a:pt x="5353685" y="402463"/>
                </a:lnTo>
                <a:lnTo>
                  <a:pt x="5313680" y="424180"/>
                </a:lnTo>
                <a:lnTo>
                  <a:pt x="5283200" y="455930"/>
                </a:lnTo>
                <a:lnTo>
                  <a:pt x="5261610" y="497840"/>
                </a:lnTo>
                <a:lnTo>
                  <a:pt x="5250180" y="546862"/>
                </a:lnTo>
                <a:lnTo>
                  <a:pt x="5248275" y="574167"/>
                </a:lnTo>
                <a:lnTo>
                  <a:pt x="5250815" y="614299"/>
                </a:lnTo>
                <a:lnTo>
                  <a:pt x="5274310" y="684276"/>
                </a:lnTo>
                <a:lnTo>
                  <a:pt x="5320665" y="738251"/>
                </a:lnTo>
                <a:lnTo>
                  <a:pt x="5385435" y="767461"/>
                </a:lnTo>
                <a:lnTo>
                  <a:pt x="5424805" y="771271"/>
                </a:lnTo>
                <a:lnTo>
                  <a:pt x="5447665" y="770636"/>
                </a:lnTo>
                <a:lnTo>
                  <a:pt x="5492115" y="761111"/>
                </a:lnTo>
                <a:lnTo>
                  <a:pt x="5533390" y="740791"/>
                </a:lnTo>
                <a:lnTo>
                  <a:pt x="5572125" y="710946"/>
                </a:lnTo>
                <a:lnTo>
                  <a:pt x="5590540" y="691896"/>
                </a:lnTo>
                <a:lnTo>
                  <a:pt x="5726430" y="691896"/>
                </a:lnTo>
                <a:lnTo>
                  <a:pt x="5723890" y="680339"/>
                </a:lnTo>
                <a:lnTo>
                  <a:pt x="5721350" y="658114"/>
                </a:lnTo>
                <a:lnTo>
                  <a:pt x="5720715" y="652399"/>
                </a:lnTo>
                <a:lnTo>
                  <a:pt x="5467985" y="652399"/>
                </a:lnTo>
                <a:lnTo>
                  <a:pt x="5423535" y="636524"/>
                </a:lnTo>
                <a:lnTo>
                  <a:pt x="5395595" y="595249"/>
                </a:lnTo>
                <a:lnTo>
                  <a:pt x="5389880" y="561467"/>
                </a:lnTo>
                <a:lnTo>
                  <a:pt x="5391785" y="544322"/>
                </a:lnTo>
                <a:lnTo>
                  <a:pt x="5418455" y="502412"/>
                </a:lnTo>
                <a:lnTo>
                  <a:pt x="5468620" y="483235"/>
                </a:lnTo>
                <a:lnTo>
                  <a:pt x="5522595" y="471170"/>
                </a:lnTo>
                <a:lnTo>
                  <a:pt x="5546090" y="465455"/>
                </a:lnTo>
                <a:lnTo>
                  <a:pt x="5565775" y="460375"/>
                </a:lnTo>
                <a:lnTo>
                  <a:pt x="5581650" y="455295"/>
                </a:lnTo>
                <a:lnTo>
                  <a:pt x="5719445" y="455295"/>
                </a:lnTo>
                <a:lnTo>
                  <a:pt x="5720591" y="378968"/>
                </a:lnTo>
                <a:lnTo>
                  <a:pt x="5720492" y="345948"/>
                </a:lnTo>
                <a:lnTo>
                  <a:pt x="5720080" y="315341"/>
                </a:lnTo>
                <a:lnTo>
                  <a:pt x="5716270" y="273431"/>
                </a:lnTo>
                <a:lnTo>
                  <a:pt x="5711190" y="240411"/>
                </a:lnTo>
                <a:lnTo>
                  <a:pt x="5708015" y="232156"/>
                </a:lnTo>
                <a:close/>
              </a:path>
              <a:path w="6336665" h="1002664">
                <a:moveTo>
                  <a:pt x="5726430" y="691896"/>
                </a:moveTo>
                <a:lnTo>
                  <a:pt x="5590540" y="691896"/>
                </a:lnTo>
                <a:lnTo>
                  <a:pt x="5591810" y="695071"/>
                </a:lnTo>
                <a:lnTo>
                  <a:pt x="5593715" y="701421"/>
                </a:lnTo>
                <a:lnTo>
                  <a:pt x="5595620" y="711581"/>
                </a:lnTo>
                <a:lnTo>
                  <a:pt x="5599430" y="727456"/>
                </a:lnTo>
                <a:lnTo>
                  <a:pt x="5603240" y="740156"/>
                </a:lnTo>
                <a:lnTo>
                  <a:pt x="5606415" y="751586"/>
                </a:lnTo>
                <a:lnTo>
                  <a:pt x="5608955" y="761111"/>
                </a:lnTo>
                <a:lnTo>
                  <a:pt x="5748655" y="764921"/>
                </a:lnTo>
                <a:lnTo>
                  <a:pt x="5740400" y="742696"/>
                </a:lnTo>
                <a:lnTo>
                  <a:pt x="5733415" y="721106"/>
                </a:lnTo>
                <a:lnTo>
                  <a:pt x="5727700" y="700151"/>
                </a:lnTo>
                <a:lnTo>
                  <a:pt x="5726430" y="691896"/>
                </a:lnTo>
                <a:close/>
              </a:path>
              <a:path w="6336665" h="1002664">
                <a:moveTo>
                  <a:pt x="5719445" y="455295"/>
                </a:moveTo>
                <a:lnTo>
                  <a:pt x="5581650" y="455295"/>
                </a:lnTo>
                <a:lnTo>
                  <a:pt x="5581015" y="489585"/>
                </a:lnTo>
                <a:lnTo>
                  <a:pt x="5580380" y="517017"/>
                </a:lnTo>
                <a:lnTo>
                  <a:pt x="5577840" y="557657"/>
                </a:lnTo>
                <a:lnTo>
                  <a:pt x="5562600" y="600964"/>
                </a:lnTo>
                <a:lnTo>
                  <a:pt x="5523230" y="637794"/>
                </a:lnTo>
                <a:lnTo>
                  <a:pt x="5487035" y="651129"/>
                </a:lnTo>
                <a:lnTo>
                  <a:pt x="5467985" y="652399"/>
                </a:lnTo>
                <a:lnTo>
                  <a:pt x="5720715" y="652399"/>
                </a:lnTo>
                <a:lnTo>
                  <a:pt x="5719445" y="630174"/>
                </a:lnTo>
                <a:lnTo>
                  <a:pt x="5718175" y="600964"/>
                </a:lnTo>
                <a:lnTo>
                  <a:pt x="5718175" y="557657"/>
                </a:lnTo>
                <a:lnTo>
                  <a:pt x="5719445" y="455295"/>
                </a:lnTo>
                <a:close/>
              </a:path>
              <a:path w="6336665" h="1002664">
                <a:moveTo>
                  <a:pt x="5449570" y="101727"/>
                </a:moveTo>
                <a:lnTo>
                  <a:pt x="5407025" y="106807"/>
                </a:lnTo>
                <a:lnTo>
                  <a:pt x="5340985" y="135382"/>
                </a:lnTo>
                <a:lnTo>
                  <a:pt x="5295900" y="189484"/>
                </a:lnTo>
                <a:lnTo>
                  <a:pt x="5278755" y="226313"/>
                </a:lnTo>
                <a:lnTo>
                  <a:pt x="5265420" y="270256"/>
                </a:lnTo>
                <a:lnTo>
                  <a:pt x="5393690" y="306450"/>
                </a:lnTo>
                <a:lnTo>
                  <a:pt x="5400675" y="286131"/>
                </a:lnTo>
                <a:lnTo>
                  <a:pt x="5408930" y="268986"/>
                </a:lnTo>
                <a:lnTo>
                  <a:pt x="5440045" y="239141"/>
                </a:lnTo>
                <a:lnTo>
                  <a:pt x="5469255" y="232156"/>
                </a:lnTo>
                <a:lnTo>
                  <a:pt x="5708015" y="232156"/>
                </a:lnTo>
                <a:lnTo>
                  <a:pt x="5702935" y="214884"/>
                </a:lnTo>
                <a:lnTo>
                  <a:pt x="5677535" y="176149"/>
                </a:lnTo>
                <a:lnTo>
                  <a:pt x="5638165" y="142494"/>
                </a:lnTo>
                <a:lnTo>
                  <a:pt x="5580380" y="117602"/>
                </a:lnTo>
                <a:lnTo>
                  <a:pt x="5542280" y="108712"/>
                </a:lnTo>
                <a:lnTo>
                  <a:pt x="5497830" y="102997"/>
                </a:lnTo>
                <a:lnTo>
                  <a:pt x="5449570" y="101727"/>
                </a:lnTo>
                <a:close/>
              </a:path>
              <a:path w="6336665" h="1002664">
                <a:moveTo>
                  <a:pt x="3752088" y="146304"/>
                </a:moveTo>
                <a:lnTo>
                  <a:pt x="3524630" y="146304"/>
                </a:lnTo>
                <a:lnTo>
                  <a:pt x="3550666" y="147574"/>
                </a:lnTo>
                <a:lnTo>
                  <a:pt x="3572255" y="152654"/>
                </a:lnTo>
                <a:lnTo>
                  <a:pt x="3610355" y="183769"/>
                </a:lnTo>
                <a:lnTo>
                  <a:pt x="3619880" y="222504"/>
                </a:lnTo>
                <a:lnTo>
                  <a:pt x="3621151" y="248031"/>
                </a:lnTo>
                <a:lnTo>
                  <a:pt x="3621151" y="266446"/>
                </a:lnTo>
                <a:lnTo>
                  <a:pt x="3598291" y="277241"/>
                </a:lnTo>
                <a:lnTo>
                  <a:pt x="3567176" y="288671"/>
                </a:lnTo>
                <a:lnTo>
                  <a:pt x="3529076" y="300100"/>
                </a:lnTo>
                <a:lnTo>
                  <a:pt x="3482721" y="311531"/>
                </a:lnTo>
                <a:lnTo>
                  <a:pt x="3448430" y="321183"/>
                </a:lnTo>
                <a:lnTo>
                  <a:pt x="3391280" y="342773"/>
                </a:lnTo>
                <a:lnTo>
                  <a:pt x="3351276" y="368808"/>
                </a:lnTo>
                <a:lnTo>
                  <a:pt x="3320796" y="405003"/>
                </a:lnTo>
                <a:lnTo>
                  <a:pt x="3299205" y="452120"/>
                </a:lnTo>
                <a:lnTo>
                  <a:pt x="3288410" y="505587"/>
                </a:lnTo>
                <a:lnTo>
                  <a:pt x="3287141" y="535432"/>
                </a:lnTo>
                <a:lnTo>
                  <a:pt x="3289680" y="579247"/>
                </a:lnTo>
                <a:lnTo>
                  <a:pt x="3298571" y="618744"/>
                </a:lnTo>
                <a:lnTo>
                  <a:pt x="3313810" y="654939"/>
                </a:lnTo>
                <a:lnTo>
                  <a:pt x="3334766" y="686816"/>
                </a:lnTo>
                <a:lnTo>
                  <a:pt x="3390646" y="731901"/>
                </a:lnTo>
                <a:lnTo>
                  <a:pt x="3464941" y="747141"/>
                </a:lnTo>
                <a:lnTo>
                  <a:pt x="3487801" y="745236"/>
                </a:lnTo>
                <a:lnTo>
                  <a:pt x="3532251" y="733806"/>
                </a:lnTo>
                <a:lnTo>
                  <a:pt x="3573526" y="710311"/>
                </a:lnTo>
                <a:lnTo>
                  <a:pt x="3612896" y="675259"/>
                </a:lnTo>
                <a:lnTo>
                  <a:pt x="3631310" y="653669"/>
                </a:lnTo>
                <a:lnTo>
                  <a:pt x="3767963" y="653669"/>
                </a:lnTo>
                <a:lnTo>
                  <a:pt x="3764788" y="637159"/>
                </a:lnTo>
                <a:lnTo>
                  <a:pt x="3762248" y="614299"/>
                </a:lnTo>
                <a:lnTo>
                  <a:pt x="3507485" y="614299"/>
                </a:lnTo>
                <a:lnTo>
                  <a:pt x="3463035" y="597789"/>
                </a:lnTo>
                <a:lnTo>
                  <a:pt x="3434460" y="553212"/>
                </a:lnTo>
                <a:lnTo>
                  <a:pt x="3428746" y="516382"/>
                </a:lnTo>
                <a:lnTo>
                  <a:pt x="3430651" y="497205"/>
                </a:lnTo>
                <a:lnTo>
                  <a:pt x="3456685" y="449580"/>
                </a:lnTo>
                <a:lnTo>
                  <a:pt x="3507485" y="425450"/>
                </a:lnTo>
                <a:lnTo>
                  <a:pt x="3562096" y="409448"/>
                </a:lnTo>
                <a:lnTo>
                  <a:pt x="3585591" y="402463"/>
                </a:lnTo>
                <a:lnTo>
                  <a:pt x="3605276" y="395478"/>
                </a:lnTo>
                <a:lnTo>
                  <a:pt x="3621151" y="389128"/>
                </a:lnTo>
                <a:lnTo>
                  <a:pt x="3759707" y="389128"/>
                </a:lnTo>
                <a:lnTo>
                  <a:pt x="3760978" y="288671"/>
                </a:lnTo>
                <a:lnTo>
                  <a:pt x="3760978" y="277241"/>
                </a:lnTo>
                <a:lnTo>
                  <a:pt x="3760447" y="234696"/>
                </a:lnTo>
                <a:lnTo>
                  <a:pt x="3760343" y="222504"/>
                </a:lnTo>
                <a:lnTo>
                  <a:pt x="3756532" y="176149"/>
                </a:lnTo>
                <a:lnTo>
                  <a:pt x="3752088" y="146304"/>
                </a:lnTo>
                <a:close/>
              </a:path>
              <a:path w="6336665" h="1002664">
                <a:moveTo>
                  <a:pt x="3767963" y="653669"/>
                </a:moveTo>
                <a:lnTo>
                  <a:pt x="3631310" y="653669"/>
                </a:lnTo>
                <a:lnTo>
                  <a:pt x="3632580" y="657479"/>
                </a:lnTo>
                <a:lnTo>
                  <a:pt x="3633851" y="664464"/>
                </a:lnTo>
                <a:lnTo>
                  <a:pt x="3640201" y="693166"/>
                </a:lnTo>
                <a:lnTo>
                  <a:pt x="3643376" y="708406"/>
                </a:lnTo>
                <a:lnTo>
                  <a:pt x="3646551" y="721106"/>
                </a:lnTo>
                <a:lnTo>
                  <a:pt x="3649726" y="731266"/>
                </a:lnTo>
                <a:lnTo>
                  <a:pt x="3790188" y="732536"/>
                </a:lnTo>
                <a:lnTo>
                  <a:pt x="3781932" y="707136"/>
                </a:lnTo>
                <a:lnTo>
                  <a:pt x="3774948" y="682879"/>
                </a:lnTo>
                <a:lnTo>
                  <a:pt x="3769232" y="659384"/>
                </a:lnTo>
                <a:lnTo>
                  <a:pt x="3767963" y="653669"/>
                </a:lnTo>
                <a:close/>
              </a:path>
              <a:path w="6336665" h="1002664">
                <a:moveTo>
                  <a:pt x="3759707" y="389128"/>
                </a:moveTo>
                <a:lnTo>
                  <a:pt x="3621151" y="389128"/>
                </a:lnTo>
                <a:lnTo>
                  <a:pt x="3620516" y="425450"/>
                </a:lnTo>
                <a:lnTo>
                  <a:pt x="3620516" y="457835"/>
                </a:lnTo>
                <a:lnTo>
                  <a:pt x="3619246" y="483870"/>
                </a:lnTo>
                <a:lnTo>
                  <a:pt x="3609721" y="536702"/>
                </a:lnTo>
                <a:lnTo>
                  <a:pt x="3581146" y="580517"/>
                </a:lnTo>
                <a:lnTo>
                  <a:pt x="3544951" y="606044"/>
                </a:lnTo>
                <a:lnTo>
                  <a:pt x="3507485" y="614299"/>
                </a:lnTo>
                <a:lnTo>
                  <a:pt x="3762248" y="614299"/>
                </a:lnTo>
                <a:lnTo>
                  <a:pt x="3762248" y="611759"/>
                </a:lnTo>
                <a:lnTo>
                  <a:pt x="3760343" y="580517"/>
                </a:lnTo>
                <a:lnTo>
                  <a:pt x="3760343" y="579247"/>
                </a:lnTo>
                <a:lnTo>
                  <a:pt x="3759073" y="542417"/>
                </a:lnTo>
                <a:lnTo>
                  <a:pt x="3759073" y="516382"/>
                </a:lnTo>
                <a:lnTo>
                  <a:pt x="3758438" y="497205"/>
                </a:lnTo>
                <a:lnTo>
                  <a:pt x="3759707" y="389128"/>
                </a:lnTo>
                <a:close/>
              </a:path>
              <a:path w="6336665" h="1002664">
                <a:moveTo>
                  <a:pt x="3535426" y="1905"/>
                </a:moveTo>
                <a:lnTo>
                  <a:pt x="3485896" y="4445"/>
                </a:lnTo>
                <a:lnTo>
                  <a:pt x="3443351" y="13335"/>
                </a:lnTo>
                <a:lnTo>
                  <a:pt x="3406521" y="28575"/>
                </a:lnTo>
                <a:lnTo>
                  <a:pt x="3352546" y="78232"/>
                </a:lnTo>
                <a:lnTo>
                  <a:pt x="3331591" y="112522"/>
                </a:lnTo>
                <a:lnTo>
                  <a:pt x="3314446" y="154559"/>
                </a:lnTo>
                <a:lnTo>
                  <a:pt x="3301746" y="202819"/>
                </a:lnTo>
                <a:lnTo>
                  <a:pt x="3430651" y="234696"/>
                </a:lnTo>
                <a:lnTo>
                  <a:pt x="3438271" y="211709"/>
                </a:lnTo>
                <a:lnTo>
                  <a:pt x="3445891" y="192659"/>
                </a:lnTo>
                <a:lnTo>
                  <a:pt x="3477005" y="156463"/>
                </a:lnTo>
                <a:lnTo>
                  <a:pt x="3524630" y="146304"/>
                </a:lnTo>
                <a:lnTo>
                  <a:pt x="3752088" y="146304"/>
                </a:lnTo>
                <a:lnTo>
                  <a:pt x="3750818" y="138684"/>
                </a:lnTo>
                <a:lnTo>
                  <a:pt x="3731768" y="89027"/>
                </a:lnTo>
                <a:lnTo>
                  <a:pt x="3698621" y="50292"/>
                </a:lnTo>
                <a:lnTo>
                  <a:pt x="3650996" y="20320"/>
                </a:lnTo>
                <a:lnTo>
                  <a:pt x="3579876" y="4445"/>
                </a:lnTo>
                <a:lnTo>
                  <a:pt x="3535426" y="1905"/>
                </a:lnTo>
                <a:close/>
              </a:path>
              <a:path w="6336665" h="1002664">
                <a:moveTo>
                  <a:pt x="5189855" y="742061"/>
                </a:moveTo>
                <a:lnTo>
                  <a:pt x="4669028" y="742061"/>
                </a:lnTo>
                <a:lnTo>
                  <a:pt x="5074285" y="749046"/>
                </a:lnTo>
                <a:lnTo>
                  <a:pt x="5072380" y="924560"/>
                </a:lnTo>
                <a:lnTo>
                  <a:pt x="5187950" y="925195"/>
                </a:lnTo>
                <a:lnTo>
                  <a:pt x="5189855" y="742061"/>
                </a:lnTo>
                <a:close/>
              </a:path>
              <a:path w="6336665" h="1002664">
                <a:moveTo>
                  <a:pt x="4428363" y="438785"/>
                </a:moveTo>
                <a:lnTo>
                  <a:pt x="4263263" y="438785"/>
                </a:lnTo>
                <a:lnTo>
                  <a:pt x="4276598" y="441325"/>
                </a:lnTo>
                <a:lnTo>
                  <a:pt x="4288028" y="446405"/>
                </a:lnTo>
                <a:lnTo>
                  <a:pt x="4314698" y="474345"/>
                </a:lnTo>
                <a:lnTo>
                  <a:pt x="4331208" y="511302"/>
                </a:lnTo>
                <a:lnTo>
                  <a:pt x="4388993" y="688086"/>
                </a:lnTo>
                <a:lnTo>
                  <a:pt x="4405503" y="738251"/>
                </a:lnTo>
                <a:lnTo>
                  <a:pt x="4554093" y="740156"/>
                </a:lnTo>
                <a:lnTo>
                  <a:pt x="4552188" y="922020"/>
                </a:lnTo>
                <a:lnTo>
                  <a:pt x="4667123" y="922655"/>
                </a:lnTo>
                <a:lnTo>
                  <a:pt x="4669028" y="742061"/>
                </a:lnTo>
                <a:lnTo>
                  <a:pt x="5189855" y="742061"/>
                </a:lnTo>
                <a:lnTo>
                  <a:pt x="5189855" y="729996"/>
                </a:lnTo>
                <a:lnTo>
                  <a:pt x="4554093" y="729996"/>
                </a:lnTo>
                <a:lnTo>
                  <a:pt x="4518533" y="639699"/>
                </a:lnTo>
                <a:lnTo>
                  <a:pt x="4483608" y="548767"/>
                </a:lnTo>
                <a:lnTo>
                  <a:pt x="4455033" y="483870"/>
                </a:lnTo>
                <a:lnTo>
                  <a:pt x="4428363" y="438785"/>
                </a:lnTo>
                <a:close/>
              </a:path>
              <a:path w="6336665" h="1002664">
                <a:moveTo>
                  <a:pt x="4426458" y="435610"/>
                </a:moveTo>
                <a:lnTo>
                  <a:pt x="4122293" y="435610"/>
                </a:lnTo>
                <a:lnTo>
                  <a:pt x="4120388" y="735076"/>
                </a:lnTo>
                <a:lnTo>
                  <a:pt x="4261358" y="736346"/>
                </a:lnTo>
                <a:lnTo>
                  <a:pt x="4263263" y="438785"/>
                </a:lnTo>
                <a:lnTo>
                  <a:pt x="4428363" y="438785"/>
                </a:lnTo>
                <a:lnTo>
                  <a:pt x="4426458" y="435610"/>
                </a:lnTo>
                <a:close/>
              </a:path>
              <a:path w="6336665" h="1002664">
                <a:moveTo>
                  <a:pt x="3903853" y="20955"/>
                </a:moveTo>
                <a:lnTo>
                  <a:pt x="3880993" y="20955"/>
                </a:lnTo>
                <a:lnTo>
                  <a:pt x="3864482" y="21590"/>
                </a:lnTo>
                <a:lnTo>
                  <a:pt x="3844798" y="22860"/>
                </a:lnTo>
                <a:lnTo>
                  <a:pt x="3844798" y="146938"/>
                </a:lnTo>
                <a:lnTo>
                  <a:pt x="3870198" y="148209"/>
                </a:lnTo>
                <a:lnTo>
                  <a:pt x="3891153" y="151384"/>
                </a:lnTo>
                <a:lnTo>
                  <a:pt x="3924173" y="174244"/>
                </a:lnTo>
                <a:lnTo>
                  <a:pt x="3941318" y="217424"/>
                </a:lnTo>
                <a:lnTo>
                  <a:pt x="3950207" y="250571"/>
                </a:lnTo>
                <a:lnTo>
                  <a:pt x="3964178" y="295021"/>
                </a:lnTo>
                <a:lnTo>
                  <a:pt x="3980053" y="330073"/>
                </a:lnTo>
                <a:lnTo>
                  <a:pt x="3999103" y="355473"/>
                </a:lnTo>
                <a:lnTo>
                  <a:pt x="4021328" y="372618"/>
                </a:lnTo>
                <a:lnTo>
                  <a:pt x="3990213" y="390398"/>
                </a:lnTo>
                <a:lnTo>
                  <a:pt x="3959732" y="423545"/>
                </a:lnTo>
                <a:lnTo>
                  <a:pt x="3929888" y="473075"/>
                </a:lnTo>
                <a:lnTo>
                  <a:pt x="3900678" y="537972"/>
                </a:lnTo>
                <a:lnTo>
                  <a:pt x="3879088" y="591947"/>
                </a:lnTo>
                <a:lnTo>
                  <a:pt x="3823843" y="732536"/>
                </a:lnTo>
                <a:lnTo>
                  <a:pt x="3976243" y="733806"/>
                </a:lnTo>
                <a:lnTo>
                  <a:pt x="4024503" y="591312"/>
                </a:lnTo>
                <a:lnTo>
                  <a:pt x="4044823" y="530987"/>
                </a:lnTo>
                <a:lnTo>
                  <a:pt x="4057523" y="501015"/>
                </a:lnTo>
                <a:lnTo>
                  <a:pt x="4077207" y="461010"/>
                </a:lnTo>
                <a:lnTo>
                  <a:pt x="4109593" y="437515"/>
                </a:lnTo>
                <a:lnTo>
                  <a:pt x="4122293" y="435610"/>
                </a:lnTo>
                <a:lnTo>
                  <a:pt x="4426458" y="435610"/>
                </a:lnTo>
                <a:lnTo>
                  <a:pt x="4425823" y="434340"/>
                </a:lnTo>
                <a:lnTo>
                  <a:pt x="4395978" y="399923"/>
                </a:lnTo>
                <a:lnTo>
                  <a:pt x="4365498" y="380873"/>
                </a:lnTo>
                <a:lnTo>
                  <a:pt x="4387088" y="365633"/>
                </a:lnTo>
                <a:lnTo>
                  <a:pt x="4406773" y="341503"/>
                </a:lnTo>
                <a:lnTo>
                  <a:pt x="4415028" y="323723"/>
                </a:lnTo>
                <a:lnTo>
                  <a:pt x="4263898" y="323723"/>
                </a:lnTo>
                <a:lnTo>
                  <a:pt x="4263898" y="319913"/>
                </a:lnTo>
                <a:lnTo>
                  <a:pt x="4122928" y="319913"/>
                </a:lnTo>
                <a:lnTo>
                  <a:pt x="4110228" y="317246"/>
                </a:lnTo>
                <a:lnTo>
                  <a:pt x="4074668" y="280416"/>
                </a:lnTo>
                <a:lnTo>
                  <a:pt x="4056888" y="226313"/>
                </a:lnTo>
                <a:lnTo>
                  <a:pt x="4046093" y="188213"/>
                </a:lnTo>
                <a:lnTo>
                  <a:pt x="4031488" y="138684"/>
                </a:lnTo>
                <a:lnTo>
                  <a:pt x="4016248" y="99187"/>
                </a:lnTo>
                <a:lnTo>
                  <a:pt x="3984498" y="50927"/>
                </a:lnTo>
                <a:lnTo>
                  <a:pt x="3947668" y="29210"/>
                </a:lnTo>
                <a:lnTo>
                  <a:pt x="3926713" y="23495"/>
                </a:lnTo>
                <a:lnTo>
                  <a:pt x="3903853" y="20955"/>
                </a:lnTo>
                <a:close/>
              </a:path>
              <a:path w="6336665" h="1002664">
                <a:moveTo>
                  <a:pt x="4554728" y="591312"/>
                </a:moveTo>
                <a:lnTo>
                  <a:pt x="4554139" y="688086"/>
                </a:lnTo>
                <a:lnTo>
                  <a:pt x="4554093" y="729996"/>
                </a:lnTo>
                <a:lnTo>
                  <a:pt x="5189855" y="729996"/>
                </a:lnTo>
                <a:lnTo>
                  <a:pt x="5190490" y="609219"/>
                </a:lnTo>
                <a:lnTo>
                  <a:pt x="5133340" y="607314"/>
                </a:lnTo>
                <a:lnTo>
                  <a:pt x="5133340" y="602869"/>
                </a:lnTo>
                <a:lnTo>
                  <a:pt x="4993005" y="602869"/>
                </a:lnTo>
                <a:lnTo>
                  <a:pt x="4751578" y="596519"/>
                </a:lnTo>
                <a:lnTo>
                  <a:pt x="4753483" y="592582"/>
                </a:lnTo>
                <a:lnTo>
                  <a:pt x="4613148" y="592582"/>
                </a:lnTo>
                <a:lnTo>
                  <a:pt x="4554728" y="591312"/>
                </a:lnTo>
                <a:close/>
              </a:path>
              <a:path w="6336665" h="1002664">
                <a:moveTo>
                  <a:pt x="5136515" y="214884"/>
                </a:moveTo>
                <a:lnTo>
                  <a:pt x="4825365" y="214884"/>
                </a:lnTo>
                <a:lnTo>
                  <a:pt x="4996815" y="224409"/>
                </a:lnTo>
                <a:lnTo>
                  <a:pt x="4993005" y="602869"/>
                </a:lnTo>
                <a:lnTo>
                  <a:pt x="5133340" y="602869"/>
                </a:lnTo>
                <a:lnTo>
                  <a:pt x="5136515" y="214884"/>
                </a:lnTo>
                <a:close/>
              </a:path>
              <a:path w="6336665" h="1002664">
                <a:moveTo>
                  <a:pt x="4705223" y="60452"/>
                </a:moveTo>
                <a:lnTo>
                  <a:pt x="4703318" y="132842"/>
                </a:lnTo>
                <a:lnTo>
                  <a:pt x="4700143" y="199009"/>
                </a:lnTo>
                <a:lnTo>
                  <a:pt x="4696333" y="258191"/>
                </a:lnTo>
                <a:lnTo>
                  <a:pt x="4691888" y="311531"/>
                </a:lnTo>
                <a:lnTo>
                  <a:pt x="4686808" y="358648"/>
                </a:lnTo>
                <a:lnTo>
                  <a:pt x="4681093" y="399288"/>
                </a:lnTo>
                <a:lnTo>
                  <a:pt x="4661408" y="483870"/>
                </a:lnTo>
                <a:lnTo>
                  <a:pt x="4646803" y="527812"/>
                </a:lnTo>
                <a:lnTo>
                  <a:pt x="4630293" y="564007"/>
                </a:lnTo>
                <a:lnTo>
                  <a:pt x="4613148" y="592582"/>
                </a:lnTo>
                <a:lnTo>
                  <a:pt x="4753483" y="592582"/>
                </a:lnTo>
                <a:lnTo>
                  <a:pt x="4779645" y="534162"/>
                </a:lnTo>
                <a:lnTo>
                  <a:pt x="4791709" y="495300"/>
                </a:lnTo>
                <a:lnTo>
                  <a:pt x="4801870" y="450215"/>
                </a:lnTo>
                <a:lnTo>
                  <a:pt x="4810125" y="399923"/>
                </a:lnTo>
                <a:lnTo>
                  <a:pt x="4817109" y="344043"/>
                </a:lnTo>
                <a:lnTo>
                  <a:pt x="4822190" y="282321"/>
                </a:lnTo>
                <a:lnTo>
                  <a:pt x="4825365" y="214884"/>
                </a:lnTo>
                <a:lnTo>
                  <a:pt x="5136515" y="214884"/>
                </a:lnTo>
                <a:lnTo>
                  <a:pt x="5137785" y="89027"/>
                </a:lnTo>
                <a:lnTo>
                  <a:pt x="4705223" y="60452"/>
                </a:lnTo>
                <a:close/>
              </a:path>
              <a:path w="6336665" h="1002664">
                <a:moveTo>
                  <a:pt x="4488053" y="43815"/>
                </a:moveTo>
                <a:lnTo>
                  <a:pt x="4441698" y="49022"/>
                </a:lnTo>
                <a:lnTo>
                  <a:pt x="4404233" y="67437"/>
                </a:lnTo>
                <a:lnTo>
                  <a:pt x="4372483" y="113157"/>
                </a:lnTo>
                <a:lnTo>
                  <a:pt x="4357243" y="150749"/>
                </a:lnTo>
                <a:lnTo>
                  <a:pt x="4342003" y="197738"/>
                </a:lnTo>
                <a:lnTo>
                  <a:pt x="4331208" y="234696"/>
                </a:lnTo>
                <a:lnTo>
                  <a:pt x="4321683" y="264541"/>
                </a:lnTo>
                <a:lnTo>
                  <a:pt x="4305173" y="302006"/>
                </a:lnTo>
                <a:lnTo>
                  <a:pt x="4263898" y="323723"/>
                </a:lnTo>
                <a:lnTo>
                  <a:pt x="4415028" y="323723"/>
                </a:lnTo>
                <a:lnTo>
                  <a:pt x="4423283" y="307721"/>
                </a:lnTo>
                <a:lnTo>
                  <a:pt x="4437253" y="265175"/>
                </a:lnTo>
                <a:lnTo>
                  <a:pt x="4446778" y="234061"/>
                </a:lnTo>
                <a:lnTo>
                  <a:pt x="4455668" y="209169"/>
                </a:lnTo>
                <a:lnTo>
                  <a:pt x="4482338" y="176149"/>
                </a:lnTo>
                <a:lnTo>
                  <a:pt x="4518533" y="170434"/>
                </a:lnTo>
                <a:lnTo>
                  <a:pt x="4543933" y="170434"/>
                </a:lnTo>
                <a:lnTo>
                  <a:pt x="4545203" y="50292"/>
                </a:lnTo>
                <a:lnTo>
                  <a:pt x="4509643" y="45720"/>
                </a:lnTo>
                <a:lnTo>
                  <a:pt x="4497578" y="44450"/>
                </a:lnTo>
                <a:lnTo>
                  <a:pt x="4488053" y="43815"/>
                </a:lnTo>
                <a:close/>
              </a:path>
              <a:path w="6336665" h="1002664">
                <a:moveTo>
                  <a:pt x="4124832" y="33020"/>
                </a:moveTo>
                <a:lnTo>
                  <a:pt x="4122928" y="319913"/>
                </a:lnTo>
                <a:lnTo>
                  <a:pt x="4263898" y="319913"/>
                </a:lnTo>
                <a:lnTo>
                  <a:pt x="4265803" y="38100"/>
                </a:lnTo>
                <a:lnTo>
                  <a:pt x="4124832" y="33020"/>
                </a:lnTo>
                <a:close/>
              </a:path>
              <a:path w="6336665" h="1002664">
                <a:moveTo>
                  <a:pt x="4543933" y="170434"/>
                </a:moveTo>
                <a:lnTo>
                  <a:pt x="4518533" y="170434"/>
                </a:lnTo>
                <a:lnTo>
                  <a:pt x="4543933" y="171069"/>
                </a:lnTo>
                <a:lnTo>
                  <a:pt x="4543933" y="170434"/>
                </a:lnTo>
                <a:close/>
              </a:path>
              <a:path w="6336665" h="1002664">
                <a:moveTo>
                  <a:pt x="572897" y="142494"/>
                </a:moveTo>
                <a:lnTo>
                  <a:pt x="144145" y="186309"/>
                </a:lnTo>
                <a:lnTo>
                  <a:pt x="142240" y="259461"/>
                </a:lnTo>
                <a:lnTo>
                  <a:pt x="139700" y="324993"/>
                </a:lnTo>
                <a:lnTo>
                  <a:pt x="135890" y="382778"/>
                </a:lnTo>
                <a:lnTo>
                  <a:pt x="130809" y="433070"/>
                </a:lnTo>
                <a:lnTo>
                  <a:pt x="124459" y="476250"/>
                </a:lnTo>
                <a:lnTo>
                  <a:pt x="104775" y="557022"/>
                </a:lnTo>
                <a:lnTo>
                  <a:pt x="90805" y="595249"/>
                </a:lnTo>
                <a:lnTo>
                  <a:pt x="57784" y="653669"/>
                </a:lnTo>
                <a:lnTo>
                  <a:pt x="0" y="656209"/>
                </a:lnTo>
                <a:lnTo>
                  <a:pt x="0" y="934720"/>
                </a:lnTo>
                <a:lnTo>
                  <a:pt x="114934" y="933450"/>
                </a:lnTo>
                <a:lnTo>
                  <a:pt x="114934" y="894715"/>
                </a:lnTo>
                <a:lnTo>
                  <a:pt x="114300" y="817118"/>
                </a:lnTo>
                <a:lnTo>
                  <a:pt x="114300" y="778383"/>
                </a:lnTo>
                <a:lnTo>
                  <a:pt x="518794" y="766826"/>
                </a:lnTo>
                <a:lnTo>
                  <a:pt x="633857" y="766826"/>
                </a:lnTo>
                <a:lnTo>
                  <a:pt x="633857" y="728091"/>
                </a:lnTo>
                <a:lnTo>
                  <a:pt x="633222" y="647319"/>
                </a:lnTo>
                <a:lnTo>
                  <a:pt x="195580" y="647319"/>
                </a:lnTo>
                <a:lnTo>
                  <a:pt x="212090" y="617474"/>
                </a:lnTo>
                <a:lnTo>
                  <a:pt x="226694" y="581152"/>
                </a:lnTo>
                <a:lnTo>
                  <a:pt x="238760" y="538607"/>
                </a:lnTo>
                <a:lnTo>
                  <a:pt x="248285" y="489585"/>
                </a:lnTo>
                <a:lnTo>
                  <a:pt x="255905" y="433705"/>
                </a:lnTo>
                <a:lnTo>
                  <a:pt x="260985" y="371983"/>
                </a:lnTo>
                <a:lnTo>
                  <a:pt x="264794" y="303911"/>
                </a:lnTo>
                <a:lnTo>
                  <a:pt x="434340" y="289306"/>
                </a:lnTo>
                <a:lnTo>
                  <a:pt x="573532" y="289306"/>
                </a:lnTo>
                <a:lnTo>
                  <a:pt x="572897" y="142494"/>
                </a:lnTo>
                <a:close/>
              </a:path>
              <a:path w="6336665" h="1002664">
                <a:moveTo>
                  <a:pt x="633857" y="766826"/>
                </a:moveTo>
                <a:lnTo>
                  <a:pt x="518794" y="766826"/>
                </a:lnTo>
                <a:lnTo>
                  <a:pt x="519430" y="929640"/>
                </a:lnTo>
                <a:lnTo>
                  <a:pt x="635126" y="929005"/>
                </a:lnTo>
                <a:lnTo>
                  <a:pt x="633857" y="766826"/>
                </a:lnTo>
                <a:close/>
              </a:path>
              <a:path w="6336665" h="1002664">
                <a:moveTo>
                  <a:pt x="573532" y="289306"/>
                </a:moveTo>
                <a:lnTo>
                  <a:pt x="434340" y="289306"/>
                </a:lnTo>
                <a:lnTo>
                  <a:pt x="436244" y="635889"/>
                </a:lnTo>
                <a:lnTo>
                  <a:pt x="195580" y="647319"/>
                </a:lnTo>
                <a:lnTo>
                  <a:pt x="633222" y="647319"/>
                </a:lnTo>
                <a:lnTo>
                  <a:pt x="633222" y="630174"/>
                </a:lnTo>
                <a:lnTo>
                  <a:pt x="575437" y="630174"/>
                </a:lnTo>
                <a:lnTo>
                  <a:pt x="573532" y="289306"/>
                </a:lnTo>
                <a:close/>
              </a:path>
              <a:path w="6336665" h="1002664">
                <a:moveTo>
                  <a:pt x="633222" y="627634"/>
                </a:moveTo>
                <a:lnTo>
                  <a:pt x="575437" y="630174"/>
                </a:lnTo>
                <a:lnTo>
                  <a:pt x="633222" y="630174"/>
                </a:lnTo>
                <a:lnTo>
                  <a:pt x="633222" y="627634"/>
                </a:lnTo>
                <a:close/>
              </a:path>
              <a:path w="6336665" h="1002664">
                <a:moveTo>
                  <a:pt x="2822956" y="17780"/>
                </a:moveTo>
                <a:lnTo>
                  <a:pt x="2690241" y="19685"/>
                </a:lnTo>
                <a:lnTo>
                  <a:pt x="2693416" y="1002157"/>
                </a:lnTo>
                <a:lnTo>
                  <a:pt x="2835021" y="1002157"/>
                </a:lnTo>
                <a:lnTo>
                  <a:pt x="2835021" y="848233"/>
                </a:lnTo>
                <a:lnTo>
                  <a:pt x="2834385" y="642874"/>
                </a:lnTo>
                <a:lnTo>
                  <a:pt x="3152521" y="642874"/>
                </a:lnTo>
                <a:lnTo>
                  <a:pt x="3170301" y="611759"/>
                </a:lnTo>
                <a:lnTo>
                  <a:pt x="3176651" y="596519"/>
                </a:lnTo>
                <a:lnTo>
                  <a:pt x="2956306" y="596519"/>
                </a:lnTo>
                <a:lnTo>
                  <a:pt x="2930906" y="593344"/>
                </a:lnTo>
                <a:lnTo>
                  <a:pt x="2887091" y="564642"/>
                </a:lnTo>
                <a:lnTo>
                  <a:pt x="2852801" y="506857"/>
                </a:lnTo>
                <a:lnTo>
                  <a:pt x="2841371" y="466725"/>
                </a:lnTo>
                <a:lnTo>
                  <a:pt x="2834385" y="418465"/>
                </a:lnTo>
                <a:lnTo>
                  <a:pt x="2831846" y="361823"/>
                </a:lnTo>
                <a:lnTo>
                  <a:pt x="2834385" y="312800"/>
                </a:lnTo>
                <a:lnTo>
                  <a:pt x="2840735" y="270256"/>
                </a:lnTo>
                <a:lnTo>
                  <a:pt x="2850896" y="233425"/>
                </a:lnTo>
                <a:lnTo>
                  <a:pt x="2884551" y="179959"/>
                </a:lnTo>
                <a:lnTo>
                  <a:pt x="2927731" y="153288"/>
                </a:lnTo>
                <a:lnTo>
                  <a:pt x="2952496" y="149479"/>
                </a:lnTo>
                <a:lnTo>
                  <a:pt x="3177921" y="149479"/>
                </a:lnTo>
                <a:lnTo>
                  <a:pt x="3170301" y="131572"/>
                </a:lnTo>
                <a:lnTo>
                  <a:pt x="3165221" y="122047"/>
                </a:lnTo>
                <a:lnTo>
                  <a:pt x="2823591" y="122047"/>
                </a:lnTo>
                <a:lnTo>
                  <a:pt x="2822956" y="17780"/>
                </a:lnTo>
                <a:close/>
              </a:path>
              <a:path w="6336665" h="1002664">
                <a:moveTo>
                  <a:pt x="3152521" y="642874"/>
                </a:moveTo>
                <a:lnTo>
                  <a:pt x="2834385" y="642874"/>
                </a:lnTo>
                <a:lnTo>
                  <a:pt x="2854071" y="669544"/>
                </a:lnTo>
                <a:lnTo>
                  <a:pt x="2892171" y="709676"/>
                </a:lnTo>
                <a:lnTo>
                  <a:pt x="2929001" y="733806"/>
                </a:lnTo>
                <a:lnTo>
                  <a:pt x="2969641" y="745236"/>
                </a:lnTo>
                <a:lnTo>
                  <a:pt x="2991231" y="746506"/>
                </a:lnTo>
                <a:lnTo>
                  <a:pt x="3036316" y="740156"/>
                </a:lnTo>
                <a:lnTo>
                  <a:pt x="3077591" y="721741"/>
                </a:lnTo>
                <a:lnTo>
                  <a:pt x="3115691" y="690626"/>
                </a:lnTo>
                <a:lnTo>
                  <a:pt x="3149981" y="647319"/>
                </a:lnTo>
                <a:lnTo>
                  <a:pt x="3152521" y="642874"/>
                </a:lnTo>
                <a:close/>
              </a:path>
              <a:path w="6336665" h="1002664">
                <a:moveTo>
                  <a:pt x="3177921" y="149479"/>
                </a:moveTo>
                <a:lnTo>
                  <a:pt x="2952496" y="149479"/>
                </a:lnTo>
                <a:lnTo>
                  <a:pt x="2976626" y="152654"/>
                </a:lnTo>
                <a:lnTo>
                  <a:pt x="2998851" y="162813"/>
                </a:lnTo>
                <a:lnTo>
                  <a:pt x="3036951" y="203454"/>
                </a:lnTo>
                <a:lnTo>
                  <a:pt x="3062351" y="272161"/>
                </a:lnTo>
                <a:lnTo>
                  <a:pt x="3068701" y="317881"/>
                </a:lnTo>
                <a:lnTo>
                  <a:pt x="3071241" y="370078"/>
                </a:lnTo>
                <a:lnTo>
                  <a:pt x="3068701" y="426085"/>
                </a:lnTo>
                <a:lnTo>
                  <a:pt x="3062985" y="473710"/>
                </a:lnTo>
                <a:lnTo>
                  <a:pt x="3052826" y="513207"/>
                </a:lnTo>
                <a:lnTo>
                  <a:pt x="3021076" y="566547"/>
                </a:lnTo>
                <a:lnTo>
                  <a:pt x="2979801" y="593344"/>
                </a:lnTo>
                <a:lnTo>
                  <a:pt x="2956306" y="596519"/>
                </a:lnTo>
                <a:lnTo>
                  <a:pt x="3176651" y="596519"/>
                </a:lnTo>
                <a:lnTo>
                  <a:pt x="3199510" y="527812"/>
                </a:lnTo>
                <a:lnTo>
                  <a:pt x="3208401" y="479425"/>
                </a:lnTo>
                <a:lnTo>
                  <a:pt x="3214116" y="426085"/>
                </a:lnTo>
                <a:lnTo>
                  <a:pt x="3216021" y="368808"/>
                </a:lnTo>
                <a:lnTo>
                  <a:pt x="3214116" y="312800"/>
                </a:lnTo>
                <a:lnTo>
                  <a:pt x="3208401" y="261366"/>
                </a:lnTo>
                <a:lnTo>
                  <a:pt x="3199510" y="213613"/>
                </a:lnTo>
                <a:lnTo>
                  <a:pt x="3186810" y="170434"/>
                </a:lnTo>
                <a:lnTo>
                  <a:pt x="3177921" y="149479"/>
                </a:lnTo>
                <a:close/>
              </a:path>
              <a:path w="6336665" h="1002664">
                <a:moveTo>
                  <a:pt x="2991231" y="0"/>
                </a:moveTo>
                <a:lnTo>
                  <a:pt x="2939796" y="8890"/>
                </a:lnTo>
                <a:lnTo>
                  <a:pt x="2893441" y="34290"/>
                </a:lnTo>
                <a:lnTo>
                  <a:pt x="2853435" y="73152"/>
                </a:lnTo>
                <a:lnTo>
                  <a:pt x="2823591" y="122047"/>
                </a:lnTo>
                <a:lnTo>
                  <a:pt x="3165221" y="122047"/>
                </a:lnTo>
                <a:lnTo>
                  <a:pt x="3115691" y="54102"/>
                </a:lnTo>
                <a:lnTo>
                  <a:pt x="3077591" y="23495"/>
                </a:lnTo>
                <a:lnTo>
                  <a:pt x="3036316" y="5715"/>
                </a:lnTo>
                <a:lnTo>
                  <a:pt x="2991231" y="0"/>
                </a:lnTo>
                <a:close/>
              </a:path>
              <a:path w="6336665" h="1002664">
                <a:moveTo>
                  <a:pt x="1834769" y="49022"/>
                </a:moveTo>
                <a:lnTo>
                  <a:pt x="1555242" y="64897"/>
                </a:lnTo>
                <a:lnTo>
                  <a:pt x="1484757" y="73787"/>
                </a:lnTo>
                <a:lnTo>
                  <a:pt x="1434592" y="89027"/>
                </a:lnTo>
                <a:lnTo>
                  <a:pt x="1398397" y="115697"/>
                </a:lnTo>
                <a:lnTo>
                  <a:pt x="1369822" y="156463"/>
                </a:lnTo>
                <a:lnTo>
                  <a:pt x="1352042" y="207899"/>
                </a:lnTo>
                <a:lnTo>
                  <a:pt x="1346327" y="268986"/>
                </a:lnTo>
                <a:lnTo>
                  <a:pt x="1348867" y="307086"/>
                </a:lnTo>
                <a:lnTo>
                  <a:pt x="1367917" y="372618"/>
                </a:lnTo>
                <a:lnTo>
                  <a:pt x="1404747" y="422275"/>
                </a:lnTo>
                <a:lnTo>
                  <a:pt x="1453642" y="448310"/>
                </a:lnTo>
                <a:lnTo>
                  <a:pt x="1481582" y="452755"/>
                </a:lnTo>
                <a:lnTo>
                  <a:pt x="1463802" y="464185"/>
                </a:lnTo>
                <a:lnTo>
                  <a:pt x="1444752" y="484505"/>
                </a:lnTo>
                <a:lnTo>
                  <a:pt x="1425067" y="513842"/>
                </a:lnTo>
                <a:lnTo>
                  <a:pt x="1404112" y="551942"/>
                </a:lnTo>
                <a:lnTo>
                  <a:pt x="1304417" y="748411"/>
                </a:lnTo>
                <a:lnTo>
                  <a:pt x="1468882" y="745236"/>
                </a:lnTo>
                <a:lnTo>
                  <a:pt x="1515237" y="649859"/>
                </a:lnTo>
                <a:lnTo>
                  <a:pt x="1560957" y="553847"/>
                </a:lnTo>
                <a:lnTo>
                  <a:pt x="1563497" y="549402"/>
                </a:lnTo>
                <a:lnTo>
                  <a:pt x="1569212" y="540512"/>
                </a:lnTo>
                <a:lnTo>
                  <a:pt x="1581912" y="517652"/>
                </a:lnTo>
                <a:lnTo>
                  <a:pt x="1594104" y="499110"/>
                </a:lnTo>
                <a:lnTo>
                  <a:pt x="1628394" y="467995"/>
                </a:lnTo>
                <a:lnTo>
                  <a:pt x="1683639" y="457835"/>
                </a:lnTo>
                <a:lnTo>
                  <a:pt x="1696974" y="457200"/>
                </a:lnTo>
                <a:lnTo>
                  <a:pt x="1837944" y="457200"/>
                </a:lnTo>
                <a:lnTo>
                  <a:pt x="1836673" y="353568"/>
                </a:lnTo>
                <a:lnTo>
                  <a:pt x="1602994" y="353568"/>
                </a:lnTo>
                <a:lnTo>
                  <a:pt x="1575562" y="352933"/>
                </a:lnTo>
                <a:lnTo>
                  <a:pt x="1533652" y="344678"/>
                </a:lnTo>
                <a:lnTo>
                  <a:pt x="1498727" y="310261"/>
                </a:lnTo>
                <a:lnTo>
                  <a:pt x="1492377" y="270891"/>
                </a:lnTo>
                <a:lnTo>
                  <a:pt x="1493647" y="249300"/>
                </a:lnTo>
                <a:lnTo>
                  <a:pt x="1514602" y="202819"/>
                </a:lnTo>
                <a:lnTo>
                  <a:pt x="1567307" y="181229"/>
                </a:lnTo>
                <a:lnTo>
                  <a:pt x="1694434" y="173609"/>
                </a:lnTo>
                <a:lnTo>
                  <a:pt x="1835404" y="173609"/>
                </a:lnTo>
                <a:lnTo>
                  <a:pt x="1834769" y="49022"/>
                </a:lnTo>
                <a:close/>
              </a:path>
              <a:path w="6336665" h="1002664">
                <a:moveTo>
                  <a:pt x="1837944" y="457200"/>
                </a:moveTo>
                <a:lnTo>
                  <a:pt x="1696974" y="457200"/>
                </a:lnTo>
                <a:lnTo>
                  <a:pt x="1698879" y="741426"/>
                </a:lnTo>
                <a:lnTo>
                  <a:pt x="1839848" y="739521"/>
                </a:lnTo>
                <a:lnTo>
                  <a:pt x="1837944" y="457200"/>
                </a:lnTo>
                <a:close/>
              </a:path>
              <a:path w="6336665" h="1002664">
                <a:moveTo>
                  <a:pt x="1835404" y="173609"/>
                </a:moveTo>
                <a:lnTo>
                  <a:pt x="1694434" y="173609"/>
                </a:lnTo>
                <a:lnTo>
                  <a:pt x="1695704" y="349758"/>
                </a:lnTo>
                <a:lnTo>
                  <a:pt x="1602994" y="353568"/>
                </a:lnTo>
                <a:lnTo>
                  <a:pt x="1836673" y="353568"/>
                </a:lnTo>
                <a:lnTo>
                  <a:pt x="1835404" y="173609"/>
                </a:lnTo>
                <a:close/>
              </a:path>
              <a:path w="6336665" h="1002664">
                <a:moveTo>
                  <a:pt x="6336157" y="517017"/>
                </a:moveTo>
                <a:lnTo>
                  <a:pt x="5993892" y="517017"/>
                </a:lnTo>
                <a:lnTo>
                  <a:pt x="6195187" y="529717"/>
                </a:lnTo>
                <a:lnTo>
                  <a:pt x="6195187" y="628904"/>
                </a:lnTo>
                <a:lnTo>
                  <a:pt x="6194552" y="777748"/>
                </a:lnTo>
                <a:lnTo>
                  <a:pt x="6336157" y="782193"/>
                </a:lnTo>
                <a:lnTo>
                  <a:pt x="6336157" y="517017"/>
                </a:lnTo>
                <a:close/>
              </a:path>
              <a:path w="6336665" h="1002664">
                <a:moveTo>
                  <a:pt x="5854827" y="150749"/>
                </a:moveTo>
                <a:lnTo>
                  <a:pt x="5851652" y="767461"/>
                </a:lnTo>
                <a:lnTo>
                  <a:pt x="5992622" y="771271"/>
                </a:lnTo>
                <a:lnTo>
                  <a:pt x="5993257" y="669544"/>
                </a:lnTo>
                <a:lnTo>
                  <a:pt x="5993892" y="517017"/>
                </a:lnTo>
                <a:lnTo>
                  <a:pt x="6336157" y="517017"/>
                </a:lnTo>
                <a:lnTo>
                  <a:pt x="6336157" y="403098"/>
                </a:lnTo>
                <a:lnTo>
                  <a:pt x="6195187" y="403098"/>
                </a:lnTo>
                <a:lnTo>
                  <a:pt x="5994527" y="387223"/>
                </a:lnTo>
                <a:lnTo>
                  <a:pt x="5994527" y="331978"/>
                </a:lnTo>
                <a:lnTo>
                  <a:pt x="5995162" y="220599"/>
                </a:lnTo>
                <a:lnTo>
                  <a:pt x="5995162" y="165354"/>
                </a:lnTo>
                <a:lnTo>
                  <a:pt x="5854827" y="150749"/>
                </a:lnTo>
                <a:close/>
              </a:path>
              <a:path w="6336665" h="1002664">
                <a:moveTo>
                  <a:pt x="6195822" y="186944"/>
                </a:moveTo>
                <a:lnTo>
                  <a:pt x="6195187" y="403098"/>
                </a:lnTo>
                <a:lnTo>
                  <a:pt x="6336157" y="403098"/>
                </a:lnTo>
                <a:lnTo>
                  <a:pt x="6336157" y="202819"/>
                </a:lnTo>
                <a:lnTo>
                  <a:pt x="6195822" y="186944"/>
                </a:lnTo>
                <a:close/>
              </a:path>
              <a:path w="6336665" h="1002664">
                <a:moveTo>
                  <a:pt x="2617089" y="20955"/>
                </a:moveTo>
                <a:lnTo>
                  <a:pt x="2253869" y="31115"/>
                </a:lnTo>
                <a:lnTo>
                  <a:pt x="2255139" y="178054"/>
                </a:lnTo>
                <a:lnTo>
                  <a:pt x="2258314" y="734441"/>
                </a:lnTo>
                <a:lnTo>
                  <a:pt x="2399919" y="733171"/>
                </a:lnTo>
                <a:lnTo>
                  <a:pt x="2397379" y="178054"/>
                </a:lnTo>
                <a:lnTo>
                  <a:pt x="2617723" y="172974"/>
                </a:lnTo>
                <a:lnTo>
                  <a:pt x="2617089" y="20955"/>
                </a:lnTo>
                <a:close/>
              </a:path>
              <a:path w="6336665" h="1002664">
                <a:moveTo>
                  <a:pt x="690372" y="640334"/>
                </a:moveTo>
                <a:lnTo>
                  <a:pt x="666242" y="640334"/>
                </a:lnTo>
                <a:lnTo>
                  <a:pt x="666876" y="670814"/>
                </a:lnTo>
                <a:lnTo>
                  <a:pt x="667512" y="763016"/>
                </a:lnTo>
                <a:lnTo>
                  <a:pt x="693547" y="766826"/>
                </a:lnTo>
                <a:lnTo>
                  <a:pt x="717042" y="769366"/>
                </a:lnTo>
                <a:lnTo>
                  <a:pt x="737997" y="771271"/>
                </a:lnTo>
                <a:lnTo>
                  <a:pt x="756412" y="771271"/>
                </a:lnTo>
                <a:lnTo>
                  <a:pt x="805307" y="766826"/>
                </a:lnTo>
                <a:lnTo>
                  <a:pt x="851026" y="746506"/>
                </a:lnTo>
                <a:lnTo>
                  <a:pt x="885317" y="696341"/>
                </a:lnTo>
                <a:lnTo>
                  <a:pt x="899287" y="640969"/>
                </a:lnTo>
                <a:lnTo>
                  <a:pt x="700532" y="640969"/>
                </a:lnTo>
                <a:lnTo>
                  <a:pt x="690372" y="640334"/>
                </a:lnTo>
                <a:close/>
              </a:path>
              <a:path w="6336665" h="1002664">
                <a:moveTo>
                  <a:pt x="1236472" y="237871"/>
                </a:moveTo>
                <a:lnTo>
                  <a:pt x="1095502" y="237871"/>
                </a:lnTo>
                <a:lnTo>
                  <a:pt x="1099947" y="752856"/>
                </a:lnTo>
                <a:lnTo>
                  <a:pt x="1240917" y="749681"/>
                </a:lnTo>
                <a:lnTo>
                  <a:pt x="1236472" y="237871"/>
                </a:lnTo>
                <a:close/>
              </a:path>
              <a:path w="6336665" h="1002664">
                <a:moveTo>
                  <a:pt x="1235202" y="86487"/>
                </a:moveTo>
                <a:lnTo>
                  <a:pt x="762126" y="124587"/>
                </a:lnTo>
                <a:lnTo>
                  <a:pt x="763397" y="334518"/>
                </a:lnTo>
                <a:lnTo>
                  <a:pt x="764667" y="492125"/>
                </a:lnTo>
                <a:lnTo>
                  <a:pt x="764667" y="540512"/>
                </a:lnTo>
                <a:lnTo>
                  <a:pt x="762126" y="600964"/>
                </a:lnTo>
                <a:lnTo>
                  <a:pt x="737362" y="639064"/>
                </a:lnTo>
                <a:lnTo>
                  <a:pt x="724026" y="640969"/>
                </a:lnTo>
                <a:lnTo>
                  <a:pt x="899287" y="640969"/>
                </a:lnTo>
                <a:lnTo>
                  <a:pt x="900557" y="634619"/>
                </a:lnTo>
                <a:lnTo>
                  <a:pt x="904367" y="591312"/>
                </a:lnTo>
                <a:lnTo>
                  <a:pt x="905001" y="540512"/>
                </a:lnTo>
                <a:lnTo>
                  <a:pt x="902462" y="250571"/>
                </a:lnTo>
                <a:lnTo>
                  <a:pt x="1095502" y="237871"/>
                </a:lnTo>
                <a:lnTo>
                  <a:pt x="1236472" y="237871"/>
                </a:lnTo>
                <a:lnTo>
                  <a:pt x="1235202" y="86487"/>
                </a:lnTo>
                <a:close/>
              </a:path>
            </a:pathLst>
          </a:custGeom>
          <a:solidFill>
            <a:srgbClr val="663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92023" y="5501640"/>
            <a:ext cx="8808720" cy="680956"/>
          </a:xfrm>
          <a:prstGeom prst="rect">
            <a:avLst/>
          </a:prstGeom>
          <a:solidFill>
            <a:srgbClr val="EBF1E6"/>
          </a:solidFill>
          <a:ln w="12192">
            <a:solidFill>
              <a:srgbClr val="FCFCFF"/>
            </a:solidFill>
          </a:ln>
        </p:spPr>
        <p:txBody>
          <a:bodyPr vert="horz" wrap="square" lIns="0" tIns="90170" rIns="0" bIns="0" rtlCol="0">
            <a:spAutoFit/>
          </a:bodyPr>
          <a:lstStyle/>
          <a:p>
            <a:pPr marL="271780" algn="ctr">
              <a:lnSpc>
                <a:spcPts val="2330"/>
              </a:lnSpc>
              <a:spcBef>
                <a:spcPts val="710"/>
              </a:spcBef>
            </a:pPr>
            <a:r>
              <a:rPr sz="2000" b="1" spc="-10" dirty="0">
                <a:latin typeface="Arial"/>
                <a:cs typeface="Arial"/>
              </a:rPr>
              <a:t>ДЗЕРЖИНСКОГО</a:t>
            </a:r>
            <a:r>
              <a:rPr sz="2000" b="1" spc="-10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СЕЛЬСКОГО</a:t>
            </a:r>
            <a:r>
              <a:rPr sz="2000" b="1" spc="-120" dirty="0">
                <a:latin typeface="Arial"/>
                <a:cs typeface="Arial"/>
              </a:rPr>
              <a:t> </a:t>
            </a:r>
            <a:r>
              <a:rPr sz="2000" b="1" spc="-15" dirty="0">
                <a:latin typeface="Arial"/>
                <a:cs typeface="Arial"/>
              </a:rPr>
              <a:t>ПОСЕЛЕНИЯ</a:t>
            </a:r>
            <a:endParaRPr sz="2000" dirty="0">
              <a:latin typeface="Arial"/>
              <a:cs typeface="Arial"/>
            </a:endParaRPr>
          </a:p>
          <a:p>
            <a:pPr marL="281940" algn="ctr">
              <a:lnSpc>
                <a:spcPts val="2330"/>
              </a:lnSpc>
            </a:pPr>
            <a:r>
              <a:rPr sz="2000" b="1" spc="5" dirty="0">
                <a:latin typeface="Arial"/>
                <a:cs typeface="Arial"/>
              </a:rPr>
              <a:t>НА</a:t>
            </a:r>
            <a:r>
              <a:rPr sz="2000" b="1" spc="-55" dirty="0">
                <a:latin typeface="Arial"/>
                <a:cs typeface="Arial"/>
              </a:rPr>
              <a:t> </a:t>
            </a:r>
            <a:r>
              <a:rPr sz="2000" b="1" spc="-5" dirty="0" smtClean="0">
                <a:latin typeface="Arial"/>
                <a:cs typeface="Arial"/>
              </a:rPr>
              <a:t>202</a:t>
            </a:r>
            <a:r>
              <a:rPr lang="ru-RU" sz="2000" b="1" spc="-5" dirty="0" smtClean="0">
                <a:latin typeface="Arial"/>
                <a:cs typeface="Arial"/>
              </a:rPr>
              <a:t>5</a:t>
            </a:r>
            <a:r>
              <a:rPr sz="2000" b="1" spc="-10" dirty="0" smtClean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ГОД </a:t>
            </a:r>
            <a:r>
              <a:rPr sz="2000" b="1" spc="-10" dirty="0">
                <a:latin typeface="Arial"/>
                <a:cs typeface="Arial"/>
              </a:rPr>
              <a:t>И</a:t>
            </a:r>
            <a:r>
              <a:rPr sz="2000" b="1" spc="-5" dirty="0">
                <a:latin typeface="Arial"/>
                <a:cs typeface="Arial"/>
              </a:rPr>
              <a:t> </a:t>
            </a:r>
            <a:r>
              <a:rPr sz="2000" b="1" spc="15" dirty="0">
                <a:latin typeface="Arial"/>
                <a:cs typeface="Arial"/>
              </a:rPr>
              <a:t>НА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ПЛАНОВЫЙ</a:t>
            </a:r>
            <a:r>
              <a:rPr sz="2000" b="1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ПЕРИОД </a:t>
            </a:r>
            <a:r>
              <a:rPr sz="2000" b="1" spc="-5" dirty="0" smtClean="0">
                <a:latin typeface="Arial"/>
                <a:cs typeface="Arial"/>
              </a:rPr>
              <a:t>202</a:t>
            </a:r>
            <a:r>
              <a:rPr lang="ru-RU" sz="2000" b="1" spc="-5" dirty="0">
                <a:latin typeface="Arial"/>
                <a:cs typeface="Arial"/>
              </a:rPr>
              <a:t>6</a:t>
            </a:r>
            <a:r>
              <a:rPr sz="2000" b="1" spc="-5" dirty="0" smtClean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И</a:t>
            </a:r>
            <a:r>
              <a:rPr sz="2000" b="1" spc="-5" dirty="0">
                <a:latin typeface="Arial"/>
                <a:cs typeface="Arial"/>
              </a:rPr>
              <a:t> </a:t>
            </a:r>
            <a:r>
              <a:rPr sz="2000" b="1" spc="-5" dirty="0" smtClean="0">
                <a:latin typeface="Arial"/>
                <a:cs typeface="Arial"/>
              </a:rPr>
              <a:t>202</a:t>
            </a:r>
            <a:r>
              <a:rPr lang="ru-RU" sz="2000" b="1" spc="-5" dirty="0" smtClean="0">
                <a:latin typeface="Arial"/>
                <a:cs typeface="Arial"/>
              </a:rPr>
              <a:t>7</a:t>
            </a:r>
            <a:r>
              <a:rPr sz="2000" b="1" spc="-10" dirty="0" smtClean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ГОДОВ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1136" y="1546202"/>
            <a:ext cx="7437120" cy="4966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5645">
              <a:lnSpc>
                <a:spcPts val="3105"/>
              </a:lnSpc>
              <a:tabLst>
                <a:tab pos="3270885" algn="l"/>
                <a:tab pos="5027295" algn="l"/>
                <a:tab pos="6460490" algn="l"/>
              </a:tabLst>
            </a:pPr>
            <a:r>
              <a:rPr sz="2800" spc="-305" dirty="0">
                <a:latin typeface="Microsoft Sans Serif"/>
                <a:cs typeface="Microsoft Sans Serif"/>
              </a:rPr>
              <a:t>Д</a:t>
            </a:r>
            <a:r>
              <a:rPr sz="2800" spc="-25" dirty="0">
                <a:latin typeface="Microsoft Sans Serif"/>
                <a:cs typeface="Microsoft Sans Serif"/>
              </a:rPr>
              <a:t>о</a:t>
            </a:r>
            <a:r>
              <a:rPr sz="2800" spc="-60" dirty="0">
                <a:latin typeface="Microsoft Sans Serif"/>
                <a:cs typeface="Microsoft Sans Serif"/>
              </a:rPr>
              <a:t>х</a:t>
            </a:r>
            <a:r>
              <a:rPr sz="2800" spc="-25" dirty="0">
                <a:latin typeface="Microsoft Sans Serif"/>
                <a:cs typeface="Microsoft Sans Serif"/>
              </a:rPr>
              <a:t>о</a:t>
            </a:r>
            <a:r>
              <a:rPr sz="2800" spc="-50" dirty="0">
                <a:latin typeface="Microsoft Sans Serif"/>
                <a:cs typeface="Microsoft Sans Serif"/>
              </a:rPr>
              <a:t>д</a:t>
            </a:r>
            <a:r>
              <a:rPr sz="2800" spc="10" dirty="0">
                <a:latin typeface="Microsoft Sans Serif"/>
                <a:cs typeface="Microsoft Sans Serif"/>
              </a:rPr>
              <a:t>ы</a:t>
            </a:r>
            <a:r>
              <a:rPr sz="2800" dirty="0">
                <a:latin typeface="Microsoft Sans Serif"/>
                <a:cs typeface="Microsoft Sans Serif"/>
              </a:rPr>
              <a:t>	</a:t>
            </a:r>
            <a:r>
              <a:rPr sz="2800" spc="-75" dirty="0">
                <a:latin typeface="Microsoft Sans Serif"/>
                <a:cs typeface="Microsoft Sans Serif"/>
              </a:rPr>
              <a:t>2020</a:t>
            </a:r>
            <a:r>
              <a:rPr sz="2800" spc="-114" dirty="0">
                <a:latin typeface="Microsoft Sans Serif"/>
                <a:cs typeface="Microsoft Sans Serif"/>
              </a:rPr>
              <a:t>г</a:t>
            </a:r>
            <a:r>
              <a:rPr sz="2800" dirty="0">
                <a:latin typeface="Microsoft Sans Serif"/>
                <a:cs typeface="Microsoft Sans Serif"/>
              </a:rPr>
              <a:t>.	</a:t>
            </a:r>
            <a:r>
              <a:rPr sz="2800" spc="-75" dirty="0">
                <a:latin typeface="Microsoft Sans Serif"/>
                <a:cs typeface="Microsoft Sans Serif"/>
              </a:rPr>
              <a:t>2021</a:t>
            </a:r>
            <a:r>
              <a:rPr sz="2800" spc="-114" dirty="0">
                <a:latin typeface="Microsoft Sans Serif"/>
                <a:cs typeface="Microsoft Sans Serif"/>
              </a:rPr>
              <a:t>г</a:t>
            </a:r>
            <a:r>
              <a:rPr sz="2800" dirty="0">
                <a:latin typeface="Microsoft Sans Serif"/>
                <a:cs typeface="Microsoft Sans Serif"/>
              </a:rPr>
              <a:t>.	</a:t>
            </a:r>
            <a:r>
              <a:rPr sz="2800" spc="-75" dirty="0">
                <a:latin typeface="Microsoft Sans Serif"/>
                <a:cs typeface="Microsoft Sans Serif"/>
              </a:rPr>
              <a:t>2022</a:t>
            </a:r>
            <a:r>
              <a:rPr sz="2800" spc="-114" dirty="0">
                <a:latin typeface="Microsoft Sans Serif"/>
                <a:cs typeface="Microsoft Sans Serif"/>
              </a:rPr>
              <a:t>г</a:t>
            </a:r>
            <a:r>
              <a:rPr sz="2800" dirty="0">
                <a:latin typeface="Microsoft Sans Serif"/>
                <a:cs typeface="Microsoft Sans Serif"/>
              </a:rPr>
              <a:t>.</a:t>
            </a:r>
            <a:endParaRPr sz="2800">
              <a:latin typeface="Microsoft Sans Serif"/>
              <a:cs typeface="Microsoft Sans Serif"/>
            </a:endParaRPr>
          </a:p>
          <a:p>
            <a:pPr marR="103505">
              <a:lnSpc>
                <a:spcPts val="2110"/>
              </a:lnSpc>
              <a:spcBef>
                <a:spcPts val="2120"/>
              </a:spcBef>
              <a:tabLst>
                <a:tab pos="3377565" algn="l"/>
                <a:tab pos="5133975" algn="l"/>
                <a:tab pos="6567170" algn="l"/>
              </a:tabLst>
            </a:pPr>
            <a:r>
              <a:rPr sz="1800" spc="-5" dirty="0">
                <a:latin typeface="Microsoft Sans Serif"/>
                <a:cs typeface="Microsoft Sans Serif"/>
              </a:rPr>
              <a:t>Налоговые</a:t>
            </a:r>
            <a:r>
              <a:rPr sz="1800" spc="-50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и	1</a:t>
            </a:r>
            <a:r>
              <a:rPr sz="1800" spc="4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655,9	</a:t>
            </a:r>
            <a:r>
              <a:rPr sz="1800" spc="-5" dirty="0">
                <a:latin typeface="Microsoft Sans Serif"/>
                <a:cs typeface="Microsoft Sans Serif"/>
              </a:rPr>
              <a:t>1</a:t>
            </a:r>
            <a:r>
              <a:rPr sz="1800" spc="4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800,0	</a:t>
            </a:r>
            <a:r>
              <a:rPr sz="1800" spc="-5" dirty="0">
                <a:latin typeface="Microsoft Sans Serif"/>
                <a:cs typeface="Microsoft Sans Serif"/>
              </a:rPr>
              <a:t>2</a:t>
            </a:r>
            <a:r>
              <a:rPr sz="1800" spc="-4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002,0 </a:t>
            </a:r>
            <a:r>
              <a:rPr sz="1800" spc="-46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неналоговые</a:t>
            </a:r>
            <a:r>
              <a:rPr sz="1800" spc="-10" dirty="0">
                <a:latin typeface="Microsoft Sans Serif"/>
                <a:cs typeface="Microsoft Sans Serif"/>
              </a:rPr>
              <a:t> </a:t>
            </a:r>
            <a:r>
              <a:rPr sz="1800" spc="-30" dirty="0">
                <a:latin typeface="Microsoft Sans Serif"/>
                <a:cs typeface="Microsoft Sans Serif"/>
              </a:rPr>
              <a:t>доходы</a:t>
            </a:r>
            <a:endParaRPr sz="18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2000">
              <a:latin typeface="Microsoft Sans Serif"/>
              <a:cs typeface="Microsoft Sans Serif"/>
            </a:endParaRPr>
          </a:p>
          <a:p>
            <a:pPr marR="224154" algn="r">
              <a:lnSpc>
                <a:spcPct val="100000"/>
              </a:lnSpc>
              <a:spcBef>
                <a:spcPts val="1625"/>
              </a:spcBef>
              <a:tabLst>
                <a:tab pos="1755775" algn="l"/>
                <a:tab pos="3192145" algn="l"/>
              </a:tabLst>
            </a:pPr>
            <a:r>
              <a:rPr sz="1600" i="1" spc="-10" dirty="0">
                <a:solidFill>
                  <a:srgbClr val="333399"/>
                </a:solidFill>
                <a:latin typeface="Arial"/>
                <a:cs typeface="Arial"/>
              </a:rPr>
              <a:t>556,6	594,5	634,9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Arial"/>
              <a:cs typeface="Arial"/>
            </a:endParaRPr>
          </a:p>
          <a:p>
            <a:pPr marR="239395" algn="r">
              <a:lnSpc>
                <a:spcPct val="100000"/>
              </a:lnSpc>
              <a:tabLst>
                <a:tab pos="3505835" algn="l"/>
                <a:tab pos="5262245" algn="l"/>
                <a:tab pos="6704330" algn="l"/>
              </a:tabLst>
            </a:pPr>
            <a:r>
              <a:rPr sz="1800" b="1" spc="-15" baseline="16203" dirty="0">
                <a:solidFill>
                  <a:srgbClr val="6E2E9F"/>
                </a:solidFill>
                <a:latin typeface="Arial"/>
                <a:cs typeface="Arial"/>
              </a:rPr>
              <a:t>З</a:t>
            </a:r>
            <a:r>
              <a:rPr sz="1800" b="1" spc="37" baseline="16203" dirty="0">
                <a:solidFill>
                  <a:srgbClr val="6E2E9F"/>
                </a:solidFill>
                <a:latin typeface="Arial"/>
                <a:cs typeface="Arial"/>
              </a:rPr>
              <a:t>е</a:t>
            </a:r>
            <a:r>
              <a:rPr sz="1800" b="1" spc="-75" baseline="16203" dirty="0">
                <a:solidFill>
                  <a:srgbClr val="6E2E9F"/>
                </a:solidFill>
                <a:latin typeface="Arial"/>
                <a:cs typeface="Arial"/>
              </a:rPr>
              <a:t>м</a:t>
            </a:r>
            <a:r>
              <a:rPr sz="1800" b="1" baseline="16203" dirty="0">
                <a:solidFill>
                  <a:srgbClr val="6E2E9F"/>
                </a:solidFill>
                <a:latin typeface="Arial"/>
                <a:cs typeface="Arial"/>
              </a:rPr>
              <a:t>ел</a:t>
            </a:r>
            <a:r>
              <a:rPr sz="1800" b="1" spc="7" baseline="16203" dirty="0">
                <a:solidFill>
                  <a:srgbClr val="6E2E9F"/>
                </a:solidFill>
                <a:latin typeface="Arial"/>
                <a:cs typeface="Arial"/>
              </a:rPr>
              <a:t>ь</a:t>
            </a:r>
            <a:r>
              <a:rPr sz="1800" b="1" spc="-7" baseline="16203" dirty="0">
                <a:solidFill>
                  <a:srgbClr val="6E2E9F"/>
                </a:solidFill>
                <a:latin typeface="Arial"/>
                <a:cs typeface="Arial"/>
              </a:rPr>
              <a:t>н</a:t>
            </a:r>
            <a:r>
              <a:rPr sz="1800" b="1" spc="7" baseline="16203" dirty="0">
                <a:solidFill>
                  <a:srgbClr val="6E2E9F"/>
                </a:solidFill>
                <a:latin typeface="Arial"/>
                <a:cs typeface="Arial"/>
              </a:rPr>
              <a:t>ы</a:t>
            </a:r>
            <a:r>
              <a:rPr sz="1800" b="1" baseline="16203" dirty="0">
                <a:solidFill>
                  <a:srgbClr val="6E2E9F"/>
                </a:solidFill>
                <a:latin typeface="Arial"/>
                <a:cs typeface="Arial"/>
              </a:rPr>
              <a:t>й</a:t>
            </a:r>
            <a:r>
              <a:rPr sz="1800" b="1" spc="-52" baseline="16203" dirty="0">
                <a:solidFill>
                  <a:srgbClr val="6E2E9F"/>
                </a:solidFill>
                <a:latin typeface="Arial"/>
                <a:cs typeface="Arial"/>
              </a:rPr>
              <a:t> </a:t>
            </a:r>
            <a:r>
              <a:rPr sz="1800" b="1" spc="-44" baseline="16203" dirty="0">
                <a:solidFill>
                  <a:srgbClr val="6E2E9F"/>
                </a:solidFill>
                <a:latin typeface="Arial"/>
                <a:cs typeface="Arial"/>
              </a:rPr>
              <a:t>н</a:t>
            </a:r>
            <a:r>
              <a:rPr sz="1800" b="1" spc="-30" baseline="16203" dirty="0">
                <a:solidFill>
                  <a:srgbClr val="6E2E9F"/>
                </a:solidFill>
                <a:latin typeface="Arial"/>
                <a:cs typeface="Arial"/>
              </a:rPr>
              <a:t>ал</a:t>
            </a:r>
            <a:r>
              <a:rPr sz="1800" b="1" spc="-22" baseline="16203" dirty="0">
                <a:solidFill>
                  <a:srgbClr val="6E2E9F"/>
                </a:solidFill>
                <a:latin typeface="Arial"/>
                <a:cs typeface="Arial"/>
              </a:rPr>
              <a:t>о</a:t>
            </a:r>
            <a:r>
              <a:rPr sz="1800" b="1" baseline="16203" dirty="0">
                <a:solidFill>
                  <a:srgbClr val="6E2E9F"/>
                </a:solidFill>
                <a:latin typeface="Arial"/>
                <a:cs typeface="Arial"/>
              </a:rPr>
              <a:t>г	</a:t>
            </a:r>
            <a:r>
              <a:rPr sz="1600" i="1" spc="-10" dirty="0">
                <a:solidFill>
                  <a:srgbClr val="333399"/>
                </a:solidFill>
                <a:latin typeface="Arial"/>
                <a:cs typeface="Arial"/>
              </a:rPr>
              <a:t>21</a:t>
            </a:r>
            <a:r>
              <a:rPr sz="1600" i="1" spc="-35" dirty="0">
                <a:solidFill>
                  <a:srgbClr val="333399"/>
                </a:solidFill>
                <a:latin typeface="Arial"/>
                <a:cs typeface="Arial"/>
              </a:rPr>
              <a:t>0</a:t>
            </a:r>
            <a:r>
              <a:rPr sz="1600" i="1" spc="5" dirty="0">
                <a:solidFill>
                  <a:srgbClr val="333399"/>
                </a:solidFill>
                <a:latin typeface="Arial"/>
                <a:cs typeface="Arial"/>
              </a:rPr>
              <a:t>,</a:t>
            </a:r>
            <a:r>
              <a:rPr sz="1600" i="1" dirty="0">
                <a:solidFill>
                  <a:srgbClr val="333399"/>
                </a:solidFill>
                <a:latin typeface="Arial"/>
                <a:cs typeface="Arial"/>
              </a:rPr>
              <a:t>0	</a:t>
            </a:r>
            <a:r>
              <a:rPr sz="1600" i="1" spc="-10" dirty="0">
                <a:solidFill>
                  <a:srgbClr val="333399"/>
                </a:solidFill>
                <a:latin typeface="Arial"/>
                <a:cs typeface="Arial"/>
              </a:rPr>
              <a:t>28</a:t>
            </a:r>
            <a:r>
              <a:rPr sz="1600" i="1" spc="-35" dirty="0">
                <a:solidFill>
                  <a:srgbClr val="333399"/>
                </a:solidFill>
                <a:latin typeface="Arial"/>
                <a:cs typeface="Arial"/>
              </a:rPr>
              <a:t>3</a:t>
            </a:r>
            <a:r>
              <a:rPr sz="1600" i="1" spc="5" dirty="0">
                <a:solidFill>
                  <a:srgbClr val="333399"/>
                </a:solidFill>
                <a:latin typeface="Arial"/>
                <a:cs typeface="Arial"/>
              </a:rPr>
              <a:t>,</a:t>
            </a:r>
            <a:r>
              <a:rPr sz="1600" i="1" dirty="0">
                <a:solidFill>
                  <a:srgbClr val="333399"/>
                </a:solidFill>
                <a:latin typeface="Arial"/>
                <a:cs typeface="Arial"/>
              </a:rPr>
              <a:t>5	</a:t>
            </a:r>
            <a:r>
              <a:rPr sz="1600" i="1" spc="-55" dirty="0">
                <a:solidFill>
                  <a:srgbClr val="333399"/>
                </a:solidFill>
                <a:latin typeface="Arial"/>
                <a:cs typeface="Arial"/>
              </a:rPr>
              <a:t>411</a:t>
            </a:r>
            <a:r>
              <a:rPr sz="1600" i="1" spc="-40" dirty="0">
                <a:solidFill>
                  <a:srgbClr val="333399"/>
                </a:solidFill>
                <a:latin typeface="Arial"/>
                <a:cs typeface="Arial"/>
              </a:rPr>
              <a:t>,</a:t>
            </a:r>
            <a:r>
              <a:rPr sz="1600" i="1" dirty="0">
                <a:solidFill>
                  <a:srgbClr val="333399"/>
                </a:solidFill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Arial"/>
              <a:cs typeface="Arial"/>
            </a:endParaRPr>
          </a:p>
          <a:p>
            <a:pPr marR="239395" algn="r">
              <a:lnSpc>
                <a:spcPct val="100000"/>
              </a:lnSpc>
              <a:spcBef>
                <a:spcPts val="1050"/>
              </a:spcBef>
              <a:tabLst>
                <a:tab pos="1755775" algn="l"/>
                <a:tab pos="3197860" algn="l"/>
              </a:tabLst>
            </a:pPr>
            <a:r>
              <a:rPr sz="1600" i="1" spc="-10" dirty="0">
                <a:solidFill>
                  <a:srgbClr val="333399"/>
                </a:solidFill>
                <a:latin typeface="Arial"/>
                <a:cs typeface="Arial"/>
              </a:rPr>
              <a:t>107,8	109,3	</a:t>
            </a:r>
            <a:r>
              <a:rPr sz="1600" i="1" spc="-40" dirty="0">
                <a:solidFill>
                  <a:srgbClr val="333399"/>
                </a:solidFill>
                <a:latin typeface="Arial"/>
                <a:cs typeface="Arial"/>
              </a:rPr>
              <a:t>110,8</a:t>
            </a:r>
            <a:endParaRPr sz="1600">
              <a:latin typeface="Arial"/>
              <a:cs typeface="Arial"/>
            </a:endParaRPr>
          </a:p>
          <a:p>
            <a:pPr marR="224154" algn="r">
              <a:lnSpc>
                <a:spcPct val="100000"/>
              </a:lnSpc>
              <a:spcBef>
                <a:spcPts val="1490"/>
              </a:spcBef>
              <a:tabLst>
                <a:tab pos="1755775" algn="l"/>
                <a:tab pos="3192145" algn="l"/>
              </a:tabLst>
            </a:pPr>
            <a:r>
              <a:rPr sz="1600" i="1" spc="-10" dirty="0">
                <a:solidFill>
                  <a:srgbClr val="333399"/>
                </a:solidFill>
                <a:latin typeface="Arial"/>
                <a:cs typeface="Arial"/>
              </a:rPr>
              <a:t>761,5	792,7	825,2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150">
              <a:latin typeface="Arial"/>
              <a:cs typeface="Arial"/>
            </a:endParaRPr>
          </a:p>
          <a:p>
            <a:pPr marL="3563620">
              <a:lnSpc>
                <a:spcPct val="100000"/>
              </a:lnSpc>
              <a:tabLst>
                <a:tab pos="5320030" algn="l"/>
                <a:tab pos="6753225" algn="l"/>
              </a:tabLst>
            </a:pPr>
            <a:r>
              <a:rPr sz="1600" i="1" spc="-20" dirty="0">
                <a:solidFill>
                  <a:srgbClr val="333399"/>
                </a:solidFill>
                <a:latin typeface="Arial"/>
                <a:cs typeface="Arial"/>
              </a:rPr>
              <a:t>20,0	20,0	20,0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Arial"/>
              <a:cs typeface="Arial"/>
            </a:endParaRPr>
          </a:p>
          <a:p>
            <a:pPr marR="103505">
              <a:lnSpc>
                <a:spcPts val="2140"/>
              </a:lnSpc>
              <a:spcBef>
                <a:spcPts val="1060"/>
              </a:spcBef>
              <a:tabLst>
                <a:tab pos="3314065" algn="l"/>
                <a:tab pos="5133975" algn="l"/>
                <a:tab pos="6567170" algn="l"/>
              </a:tabLst>
            </a:pPr>
            <a:r>
              <a:rPr sz="1800" spc="-50" dirty="0">
                <a:latin typeface="Microsoft Sans Serif"/>
                <a:cs typeface="Microsoft Sans Serif"/>
              </a:rPr>
              <a:t>Безвозмездные	</a:t>
            </a:r>
            <a:r>
              <a:rPr sz="1800" dirty="0">
                <a:latin typeface="Microsoft Sans Serif"/>
                <a:cs typeface="Microsoft Sans Serif"/>
              </a:rPr>
              <a:t>15</a:t>
            </a:r>
            <a:r>
              <a:rPr sz="1800" spc="1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363,7	</a:t>
            </a:r>
            <a:r>
              <a:rPr sz="1800" spc="-5" dirty="0">
                <a:latin typeface="Microsoft Sans Serif"/>
                <a:cs typeface="Microsoft Sans Serif"/>
              </a:rPr>
              <a:t>1</a:t>
            </a:r>
            <a:r>
              <a:rPr sz="1800" spc="4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786,9	</a:t>
            </a:r>
            <a:r>
              <a:rPr sz="1800" spc="-5" dirty="0">
                <a:latin typeface="Microsoft Sans Serif"/>
                <a:cs typeface="Microsoft Sans Serif"/>
              </a:rPr>
              <a:t>1</a:t>
            </a:r>
            <a:r>
              <a:rPr sz="1800" spc="-40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707,5 </a:t>
            </a:r>
            <a:r>
              <a:rPr sz="1800" spc="-465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поступления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79A8BA">
              <a:alpha val="5097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576" y="0"/>
              <a:ext cx="8308848" cy="685495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8272272" cy="684275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3941063"/>
              <a:ext cx="9076944" cy="291084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l" t="t" r="r" b="b"/>
              <a:pathLst>
                <a:path w="9144000" h="6858000">
                  <a:moveTo>
                    <a:pt x="9137015" y="0"/>
                  </a:moveTo>
                  <a:lnTo>
                    <a:pt x="0" y="0"/>
                  </a:lnTo>
                  <a:lnTo>
                    <a:pt x="0" y="1176020"/>
                  </a:lnTo>
                  <a:lnTo>
                    <a:pt x="40640" y="1156335"/>
                  </a:lnTo>
                  <a:lnTo>
                    <a:pt x="63500" y="1144904"/>
                  </a:lnTo>
                  <a:lnTo>
                    <a:pt x="139700" y="1110614"/>
                  </a:lnTo>
                  <a:lnTo>
                    <a:pt x="195580" y="1086485"/>
                  </a:lnTo>
                  <a:lnTo>
                    <a:pt x="255904" y="1061085"/>
                  </a:lnTo>
                  <a:lnTo>
                    <a:pt x="387985" y="1009014"/>
                  </a:lnTo>
                  <a:lnTo>
                    <a:pt x="460375" y="982345"/>
                  </a:lnTo>
                  <a:lnTo>
                    <a:pt x="575945" y="941704"/>
                  </a:lnTo>
                  <a:lnTo>
                    <a:pt x="700405" y="899795"/>
                  </a:lnTo>
                  <a:lnTo>
                    <a:pt x="833755" y="857885"/>
                  </a:lnTo>
                  <a:lnTo>
                    <a:pt x="974725" y="815975"/>
                  </a:lnTo>
                  <a:lnTo>
                    <a:pt x="1124585" y="773429"/>
                  </a:lnTo>
                  <a:lnTo>
                    <a:pt x="1282065" y="732154"/>
                  </a:lnTo>
                  <a:lnTo>
                    <a:pt x="1447800" y="691514"/>
                  </a:lnTo>
                  <a:lnTo>
                    <a:pt x="1621155" y="651510"/>
                  </a:lnTo>
                  <a:lnTo>
                    <a:pt x="1802130" y="613410"/>
                  </a:lnTo>
                  <a:lnTo>
                    <a:pt x="1990089" y="576579"/>
                  </a:lnTo>
                  <a:lnTo>
                    <a:pt x="2185670" y="541654"/>
                  </a:lnTo>
                  <a:lnTo>
                    <a:pt x="2388235" y="509270"/>
                  </a:lnTo>
                  <a:lnTo>
                    <a:pt x="2597150" y="479425"/>
                  </a:lnTo>
                  <a:lnTo>
                    <a:pt x="2813050" y="451485"/>
                  </a:lnTo>
                  <a:lnTo>
                    <a:pt x="3116580" y="419100"/>
                  </a:lnTo>
                  <a:lnTo>
                    <a:pt x="3588385" y="379095"/>
                  </a:lnTo>
                  <a:lnTo>
                    <a:pt x="4420235" y="325120"/>
                  </a:lnTo>
                  <a:lnTo>
                    <a:pt x="5839460" y="262890"/>
                  </a:lnTo>
                  <a:lnTo>
                    <a:pt x="7505700" y="223520"/>
                  </a:lnTo>
                  <a:lnTo>
                    <a:pt x="9123680" y="217804"/>
                  </a:lnTo>
                  <a:lnTo>
                    <a:pt x="9123680" y="216534"/>
                  </a:lnTo>
                  <a:lnTo>
                    <a:pt x="9124950" y="160020"/>
                  </a:lnTo>
                  <a:lnTo>
                    <a:pt x="9129395" y="93979"/>
                  </a:lnTo>
                  <a:lnTo>
                    <a:pt x="9133840" y="34290"/>
                  </a:lnTo>
                  <a:lnTo>
                    <a:pt x="9137015" y="0"/>
                  </a:lnTo>
                  <a:close/>
                </a:path>
                <a:path w="9144000" h="6858000">
                  <a:moveTo>
                    <a:pt x="9123680" y="217804"/>
                  </a:moveTo>
                  <a:lnTo>
                    <a:pt x="8729980" y="217804"/>
                  </a:lnTo>
                  <a:lnTo>
                    <a:pt x="9123680" y="220979"/>
                  </a:lnTo>
                  <a:lnTo>
                    <a:pt x="9123680" y="217804"/>
                  </a:lnTo>
                  <a:close/>
                </a:path>
                <a:path w="9144000" h="6858000">
                  <a:moveTo>
                    <a:pt x="0" y="6344285"/>
                  </a:moveTo>
                  <a:lnTo>
                    <a:pt x="0" y="6857999"/>
                  </a:lnTo>
                  <a:lnTo>
                    <a:pt x="9144000" y="6857999"/>
                  </a:lnTo>
                  <a:lnTo>
                    <a:pt x="9144000" y="6355715"/>
                  </a:lnTo>
                  <a:lnTo>
                    <a:pt x="730885" y="6355715"/>
                  </a:lnTo>
                  <a:lnTo>
                    <a:pt x="275590" y="6351905"/>
                  </a:lnTo>
                  <a:lnTo>
                    <a:pt x="0" y="6344285"/>
                  </a:lnTo>
                  <a:close/>
                </a:path>
                <a:path w="9144000" h="6858000">
                  <a:moveTo>
                    <a:pt x="9123680" y="4020185"/>
                  </a:moveTo>
                  <a:lnTo>
                    <a:pt x="9107170" y="4041775"/>
                  </a:lnTo>
                  <a:lnTo>
                    <a:pt x="9090025" y="4064000"/>
                  </a:lnTo>
                  <a:lnTo>
                    <a:pt x="9071610" y="4086225"/>
                  </a:lnTo>
                  <a:lnTo>
                    <a:pt x="9053195" y="4109720"/>
                  </a:lnTo>
                  <a:lnTo>
                    <a:pt x="9013825" y="4156710"/>
                  </a:lnTo>
                  <a:lnTo>
                    <a:pt x="8949055" y="4231640"/>
                  </a:lnTo>
                  <a:lnTo>
                    <a:pt x="8902700" y="4283075"/>
                  </a:lnTo>
                  <a:lnTo>
                    <a:pt x="8853170" y="4336415"/>
                  </a:lnTo>
                  <a:lnTo>
                    <a:pt x="8827135" y="4363085"/>
                  </a:lnTo>
                  <a:lnTo>
                    <a:pt x="8801100" y="4391025"/>
                  </a:lnTo>
                  <a:lnTo>
                    <a:pt x="8745855" y="4446270"/>
                  </a:lnTo>
                  <a:lnTo>
                    <a:pt x="8688070" y="4502785"/>
                  </a:lnTo>
                  <a:lnTo>
                    <a:pt x="8657590" y="4531360"/>
                  </a:lnTo>
                  <a:lnTo>
                    <a:pt x="8627110" y="4560570"/>
                  </a:lnTo>
                  <a:lnTo>
                    <a:pt x="8595995" y="4589145"/>
                  </a:lnTo>
                  <a:lnTo>
                    <a:pt x="8530590" y="4648200"/>
                  </a:lnTo>
                  <a:lnTo>
                    <a:pt x="8497570" y="4677410"/>
                  </a:lnTo>
                  <a:lnTo>
                    <a:pt x="8463280" y="4707255"/>
                  </a:lnTo>
                  <a:lnTo>
                    <a:pt x="8392795" y="4766310"/>
                  </a:lnTo>
                  <a:lnTo>
                    <a:pt x="8319134" y="4826000"/>
                  </a:lnTo>
                  <a:lnTo>
                    <a:pt x="8281034" y="4856480"/>
                  </a:lnTo>
                  <a:lnTo>
                    <a:pt x="8242934" y="4886325"/>
                  </a:lnTo>
                  <a:lnTo>
                    <a:pt x="8203565" y="4916170"/>
                  </a:lnTo>
                  <a:lnTo>
                    <a:pt x="8163559" y="4946015"/>
                  </a:lnTo>
                  <a:lnTo>
                    <a:pt x="8122920" y="4975860"/>
                  </a:lnTo>
                  <a:lnTo>
                    <a:pt x="8081645" y="5005705"/>
                  </a:lnTo>
                  <a:lnTo>
                    <a:pt x="8039734" y="5035550"/>
                  </a:lnTo>
                  <a:lnTo>
                    <a:pt x="7953375" y="5094605"/>
                  </a:lnTo>
                  <a:lnTo>
                    <a:pt x="7909559" y="5123815"/>
                  </a:lnTo>
                  <a:lnTo>
                    <a:pt x="7818755" y="5182235"/>
                  </a:lnTo>
                  <a:lnTo>
                    <a:pt x="7725409" y="5240020"/>
                  </a:lnTo>
                  <a:lnTo>
                    <a:pt x="7629525" y="5296535"/>
                  </a:lnTo>
                  <a:lnTo>
                    <a:pt x="7530465" y="5352415"/>
                  </a:lnTo>
                  <a:lnTo>
                    <a:pt x="7428230" y="5407025"/>
                  </a:lnTo>
                  <a:lnTo>
                    <a:pt x="7323455" y="5460365"/>
                  </a:lnTo>
                  <a:lnTo>
                    <a:pt x="7270115" y="5486400"/>
                  </a:lnTo>
                  <a:lnTo>
                    <a:pt x="7161530" y="5537200"/>
                  </a:lnTo>
                  <a:lnTo>
                    <a:pt x="7105650" y="5562600"/>
                  </a:lnTo>
                  <a:lnTo>
                    <a:pt x="6934834" y="5634990"/>
                  </a:lnTo>
                  <a:lnTo>
                    <a:pt x="6816725" y="5680710"/>
                  </a:lnTo>
                  <a:lnTo>
                    <a:pt x="6757034" y="5702935"/>
                  </a:lnTo>
                  <a:lnTo>
                    <a:pt x="6696709" y="5724525"/>
                  </a:lnTo>
                  <a:lnTo>
                    <a:pt x="6572884" y="5766435"/>
                  </a:lnTo>
                  <a:lnTo>
                    <a:pt x="6510020" y="5786120"/>
                  </a:lnTo>
                  <a:lnTo>
                    <a:pt x="6382385" y="5824220"/>
                  </a:lnTo>
                  <a:lnTo>
                    <a:pt x="6317615" y="5842635"/>
                  </a:lnTo>
                  <a:lnTo>
                    <a:pt x="6214745" y="5869305"/>
                  </a:lnTo>
                  <a:lnTo>
                    <a:pt x="6099175" y="5897245"/>
                  </a:lnTo>
                  <a:lnTo>
                    <a:pt x="5977890" y="5924550"/>
                  </a:lnTo>
                  <a:lnTo>
                    <a:pt x="5852160" y="5950585"/>
                  </a:lnTo>
                  <a:lnTo>
                    <a:pt x="5676900" y="5984875"/>
                  </a:lnTo>
                  <a:lnTo>
                    <a:pt x="5494655" y="6016625"/>
                  </a:lnTo>
                  <a:lnTo>
                    <a:pt x="5255895" y="6054725"/>
                  </a:lnTo>
                  <a:lnTo>
                    <a:pt x="4957445" y="6097270"/>
                  </a:lnTo>
                  <a:lnTo>
                    <a:pt x="4593590" y="6142990"/>
                  </a:lnTo>
                  <a:lnTo>
                    <a:pt x="4107179" y="6194425"/>
                  </a:lnTo>
                  <a:lnTo>
                    <a:pt x="3549650" y="6243320"/>
                  </a:lnTo>
                  <a:lnTo>
                    <a:pt x="2870835" y="6289675"/>
                  </a:lnTo>
                  <a:lnTo>
                    <a:pt x="2139950" y="6326505"/>
                  </a:lnTo>
                  <a:lnTo>
                    <a:pt x="1383030" y="6349365"/>
                  </a:lnTo>
                  <a:lnTo>
                    <a:pt x="730885" y="6355715"/>
                  </a:lnTo>
                  <a:lnTo>
                    <a:pt x="9144000" y="6355715"/>
                  </a:lnTo>
                  <a:lnTo>
                    <a:pt x="9144000" y="6016625"/>
                  </a:lnTo>
                  <a:lnTo>
                    <a:pt x="9123680" y="4020185"/>
                  </a:lnTo>
                  <a:close/>
                </a:path>
              </a:pathLst>
            </a:custGeom>
            <a:solidFill>
              <a:srgbClr val="A6C4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691383" y="228600"/>
            <a:ext cx="3919728" cy="1142999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990600" y="1568486"/>
            <a:ext cx="6781800" cy="27860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065" marR="5080" indent="1270" algn="ctr">
              <a:lnSpc>
                <a:spcPct val="101200"/>
              </a:lnSpc>
              <a:spcBef>
                <a:spcPts val="75"/>
              </a:spcBef>
            </a:pPr>
            <a:r>
              <a:rPr lang="ru-RU" sz="1800" b="1" kern="0" dirty="0">
                <a:solidFill>
                  <a:srgbClr val="333399"/>
                </a:solidFill>
                <a:latin typeface="Arial"/>
                <a:cs typeface="Arial"/>
              </a:rPr>
              <a:t>Доходы </a:t>
            </a:r>
            <a:r>
              <a:rPr lang="ru-RU" sz="1800" b="1" kern="0" spc="-10" dirty="0">
                <a:solidFill>
                  <a:srgbClr val="333399"/>
                </a:solidFill>
                <a:latin typeface="Arial"/>
                <a:cs typeface="Arial"/>
              </a:rPr>
              <a:t>бюджета </a:t>
            </a:r>
            <a:r>
              <a:rPr lang="ru-RU" sz="1800" b="1" kern="0" spc="-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lang="ru-RU" sz="1800" b="1" kern="0" dirty="0">
                <a:solidFill>
                  <a:srgbClr val="333399"/>
                </a:solidFill>
                <a:latin typeface="Arial"/>
                <a:cs typeface="Arial"/>
              </a:rPr>
              <a:t>сель</a:t>
            </a:r>
            <a:r>
              <a:rPr lang="ru-RU" sz="1800" b="1" kern="0" spc="-25" dirty="0">
                <a:solidFill>
                  <a:srgbClr val="333399"/>
                </a:solidFill>
                <a:latin typeface="Arial"/>
                <a:cs typeface="Arial"/>
              </a:rPr>
              <a:t>с</a:t>
            </a:r>
            <a:r>
              <a:rPr lang="ru-RU" sz="1800" b="1" kern="0" spc="5" dirty="0">
                <a:solidFill>
                  <a:srgbClr val="333399"/>
                </a:solidFill>
                <a:latin typeface="Arial"/>
                <a:cs typeface="Arial"/>
              </a:rPr>
              <a:t>к</a:t>
            </a:r>
            <a:r>
              <a:rPr lang="ru-RU" sz="1800" b="1" kern="0" dirty="0">
                <a:solidFill>
                  <a:srgbClr val="333399"/>
                </a:solidFill>
                <a:latin typeface="Arial"/>
                <a:cs typeface="Arial"/>
              </a:rPr>
              <a:t>ого</a:t>
            </a:r>
            <a:r>
              <a:rPr lang="ru-RU" sz="1800" b="1" kern="0" spc="-1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lang="ru-RU" sz="1800" b="1" kern="0" spc="-10" dirty="0">
                <a:solidFill>
                  <a:srgbClr val="333399"/>
                </a:solidFill>
                <a:latin typeface="Arial"/>
                <a:cs typeface="Arial"/>
              </a:rPr>
              <a:t>п</a:t>
            </a:r>
            <a:r>
              <a:rPr lang="ru-RU" sz="1800" b="1" kern="0" dirty="0">
                <a:solidFill>
                  <a:srgbClr val="333399"/>
                </a:solidFill>
                <a:latin typeface="Arial"/>
                <a:cs typeface="Arial"/>
              </a:rPr>
              <a:t>о</a:t>
            </a:r>
            <a:r>
              <a:rPr lang="ru-RU" sz="1800" b="1" kern="0" spc="5" dirty="0">
                <a:solidFill>
                  <a:srgbClr val="333399"/>
                </a:solidFill>
                <a:latin typeface="Arial"/>
                <a:cs typeface="Arial"/>
              </a:rPr>
              <a:t>с</a:t>
            </a:r>
            <a:r>
              <a:rPr lang="ru-RU" sz="1800" b="1" kern="0" dirty="0">
                <a:solidFill>
                  <a:srgbClr val="333399"/>
                </a:solidFill>
                <a:latin typeface="Arial"/>
                <a:cs typeface="Arial"/>
              </a:rPr>
              <a:t>е</a:t>
            </a:r>
            <a:r>
              <a:rPr lang="ru-RU" sz="1800" b="1" kern="0" spc="-20" dirty="0">
                <a:solidFill>
                  <a:srgbClr val="333399"/>
                </a:solidFill>
                <a:latin typeface="Arial"/>
                <a:cs typeface="Arial"/>
              </a:rPr>
              <a:t>л</a:t>
            </a:r>
            <a:r>
              <a:rPr lang="ru-RU" sz="1800" b="1" kern="0" dirty="0">
                <a:solidFill>
                  <a:srgbClr val="333399"/>
                </a:solidFill>
                <a:latin typeface="Arial"/>
                <a:cs typeface="Arial"/>
              </a:rPr>
              <a:t>е</a:t>
            </a:r>
            <a:r>
              <a:rPr lang="ru-RU" sz="1800" b="1" kern="0" spc="-10" dirty="0">
                <a:solidFill>
                  <a:srgbClr val="333399"/>
                </a:solidFill>
                <a:latin typeface="Arial"/>
                <a:cs typeface="Arial"/>
              </a:rPr>
              <a:t>н</a:t>
            </a:r>
            <a:r>
              <a:rPr lang="ru-RU" sz="1800" b="1" kern="0" dirty="0">
                <a:solidFill>
                  <a:srgbClr val="333399"/>
                </a:solidFill>
                <a:latin typeface="Arial"/>
                <a:cs typeface="Arial"/>
              </a:rPr>
              <a:t>ия,  </a:t>
            </a:r>
            <a:r>
              <a:rPr lang="ru-RU" sz="1800" b="1" kern="0" spc="-15" dirty="0" err="1">
                <a:solidFill>
                  <a:srgbClr val="333399"/>
                </a:solidFill>
                <a:latin typeface="Arial"/>
                <a:cs typeface="Arial"/>
              </a:rPr>
              <a:t>тыс.руб</a:t>
            </a:r>
            <a:r>
              <a:rPr lang="ru-RU" sz="1800" b="1" kern="0" spc="-15" dirty="0">
                <a:solidFill>
                  <a:srgbClr val="333399"/>
                </a:solidFill>
                <a:latin typeface="Arial"/>
                <a:cs typeface="Arial"/>
              </a:rPr>
              <a:t>.</a:t>
            </a:r>
            <a:endParaRPr spc="-15" dirty="0"/>
          </a:p>
        </p:txBody>
      </p:sp>
      <p:graphicFrame>
        <p:nvGraphicFramePr>
          <p:cNvPr id="11" name="object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0148526"/>
              </p:ext>
            </p:extLst>
          </p:nvPr>
        </p:nvGraphicFramePr>
        <p:xfrm>
          <a:off x="475792" y="1481963"/>
          <a:ext cx="7685403" cy="53486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765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450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773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8651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37286">
                <a:tc>
                  <a:txBody>
                    <a:bodyPr/>
                    <a:lstStyle/>
                    <a:p>
                      <a:pPr marL="840740">
                        <a:lnSpc>
                          <a:spcPct val="100000"/>
                        </a:lnSpc>
                        <a:spcBef>
                          <a:spcPts val="1460"/>
                        </a:spcBef>
                      </a:pPr>
                      <a:r>
                        <a:rPr sz="1900" spc="-20" dirty="0">
                          <a:latin typeface="Malgun Gothic Semilight"/>
                          <a:cs typeface="Malgun Gothic Semilight"/>
                        </a:rPr>
                        <a:t>ДОХОДЫ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8542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416F9C"/>
                      </a:solidFill>
                      <a:prstDash val="solid"/>
                    </a:lnR>
                    <a:lnT w="12700">
                      <a:solidFill>
                        <a:srgbClr val="416F9C"/>
                      </a:solidFill>
                      <a:prstDash val="solid"/>
                    </a:lnT>
                    <a:lnB w="38100">
                      <a:solidFill>
                        <a:srgbClr val="416F9C"/>
                      </a:solidFill>
                      <a:prstDash val="solid"/>
                    </a:lnB>
                    <a:solidFill>
                      <a:srgbClr val="E6F733"/>
                    </a:solidFill>
                  </a:tcPr>
                </a:tc>
                <a:tc>
                  <a:txBody>
                    <a:bodyPr/>
                    <a:lstStyle/>
                    <a:p>
                      <a:pPr marL="558800">
                        <a:lnSpc>
                          <a:spcPct val="100000"/>
                        </a:lnSpc>
                        <a:spcBef>
                          <a:spcPts val="1315"/>
                        </a:spcBef>
                      </a:pPr>
                      <a:r>
                        <a:rPr sz="1900" spc="-10" dirty="0" smtClean="0">
                          <a:latin typeface="Malgun Gothic Semilight"/>
                          <a:cs typeface="Malgun Gothic Semilight"/>
                        </a:rPr>
                        <a:t>202</a:t>
                      </a:r>
                      <a:r>
                        <a:rPr lang="ru-RU" sz="1900" spc="-10" dirty="0" smtClean="0">
                          <a:latin typeface="Malgun Gothic Semilight"/>
                          <a:cs typeface="Malgun Gothic Semilight"/>
                        </a:rPr>
                        <a:t>5</a:t>
                      </a:r>
                      <a:r>
                        <a:rPr sz="1900" spc="-10" dirty="0" smtClean="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sz="1900" spc="-5" dirty="0">
                          <a:latin typeface="Malgun Gothic Semilight"/>
                          <a:cs typeface="Malgun Gothic Semilight"/>
                        </a:rPr>
                        <a:t>год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67005" marB="0">
                    <a:lnL w="38100">
                      <a:solidFill>
                        <a:srgbClr val="416F9C"/>
                      </a:solidFill>
                      <a:prstDash val="solid"/>
                    </a:lnL>
                    <a:lnR w="38100">
                      <a:solidFill>
                        <a:srgbClr val="416F9C"/>
                      </a:solidFill>
                      <a:prstDash val="solid"/>
                    </a:lnR>
                    <a:lnT w="12700">
                      <a:solidFill>
                        <a:srgbClr val="416F9C"/>
                      </a:solidFill>
                      <a:prstDash val="solid"/>
                    </a:lnT>
                    <a:lnB w="38100">
                      <a:solidFill>
                        <a:srgbClr val="416F9C"/>
                      </a:solidFill>
                      <a:prstDash val="solid"/>
                    </a:lnB>
                    <a:solidFill>
                      <a:srgbClr val="E6F733"/>
                    </a:solidFill>
                  </a:tcPr>
                </a:tc>
                <a:tc>
                  <a:txBody>
                    <a:bodyPr/>
                    <a:lstStyle/>
                    <a:p>
                      <a:pPr marL="199390">
                        <a:lnSpc>
                          <a:spcPct val="100000"/>
                        </a:lnSpc>
                        <a:spcBef>
                          <a:spcPts val="1315"/>
                        </a:spcBef>
                      </a:pPr>
                      <a:r>
                        <a:rPr sz="1900" spc="-30" dirty="0" smtClean="0">
                          <a:latin typeface="Malgun Gothic Semilight"/>
                          <a:cs typeface="Malgun Gothic Semilight"/>
                        </a:rPr>
                        <a:t>202</a:t>
                      </a:r>
                      <a:r>
                        <a:rPr lang="ru-RU" sz="1900" spc="-30" dirty="0" smtClean="0">
                          <a:latin typeface="Malgun Gothic Semilight"/>
                          <a:cs typeface="Malgun Gothic Semilight"/>
                        </a:rPr>
                        <a:t>6</a:t>
                      </a:r>
                      <a:r>
                        <a:rPr sz="1900" spc="-90" dirty="0" smtClean="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sz="1900" spc="-25" dirty="0">
                          <a:latin typeface="Malgun Gothic Semilight"/>
                          <a:cs typeface="Malgun Gothic Semilight"/>
                        </a:rPr>
                        <a:t>год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67005" marB="0">
                    <a:lnL w="38100">
                      <a:solidFill>
                        <a:srgbClr val="416F9C"/>
                      </a:solidFill>
                      <a:prstDash val="solid"/>
                    </a:lnL>
                    <a:lnR w="76200">
                      <a:solidFill>
                        <a:srgbClr val="416F9C"/>
                      </a:solidFill>
                      <a:prstDash val="solid"/>
                    </a:lnR>
                    <a:lnT w="76200">
                      <a:solidFill>
                        <a:srgbClr val="416F9C"/>
                      </a:solidFill>
                      <a:prstDash val="solid"/>
                    </a:lnT>
                    <a:lnB w="76200">
                      <a:solidFill>
                        <a:srgbClr val="416F9C"/>
                      </a:solidFill>
                      <a:prstDash val="solid"/>
                    </a:lnB>
                    <a:solidFill>
                      <a:srgbClr val="E6F733"/>
                    </a:solidFill>
                  </a:tcPr>
                </a:tc>
                <a:tc>
                  <a:txBody>
                    <a:bodyPr/>
                    <a:lstStyle/>
                    <a:p>
                      <a:pPr marL="213360">
                        <a:lnSpc>
                          <a:spcPct val="100000"/>
                        </a:lnSpc>
                        <a:spcBef>
                          <a:spcPts val="1365"/>
                        </a:spcBef>
                      </a:pPr>
                      <a:r>
                        <a:rPr sz="1900" spc="-10" dirty="0" smtClean="0">
                          <a:latin typeface="Malgun Gothic Semilight"/>
                          <a:cs typeface="Malgun Gothic Semilight"/>
                        </a:rPr>
                        <a:t>202</a:t>
                      </a:r>
                      <a:r>
                        <a:rPr lang="ru-RU" sz="1900" spc="-10" dirty="0" smtClean="0">
                          <a:latin typeface="Malgun Gothic Semilight"/>
                          <a:cs typeface="Malgun Gothic Semilight"/>
                        </a:rPr>
                        <a:t>7</a:t>
                      </a:r>
                      <a:r>
                        <a:rPr sz="1900" spc="-10" dirty="0" smtClean="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sz="1900" spc="-15" dirty="0">
                          <a:latin typeface="Malgun Gothic Semilight"/>
                          <a:cs typeface="Malgun Gothic Semilight"/>
                        </a:rPr>
                        <a:t>год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73355" marB="0">
                    <a:lnL w="76200">
                      <a:solidFill>
                        <a:srgbClr val="416F9C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416F9C"/>
                      </a:solidFill>
                      <a:prstDash val="solid"/>
                    </a:lnT>
                    <a:lnB w="76200">
                      <a:solidFill>
                        <a:srgbClr val="416F9C"/>
                      </a:solidFill>
                      <a:prstDash val="solid"/>
                    </a:lnB>
                    <a:solidFill>
                      <a:srgbClr val="E6F7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75513">
                <a:tc>
                  <a:txBody>
                    <a:bodyPr/>
                    <a:lstStyle/>
                    <a:p>
                      <a:pPr marL="188595" marR="292735" indent="496570">
                        <a:lnSpc>
                          <a:spcPts val="1800"/>
                        </a:lnSpc>
                        <a:spcBef>
                          <a:spcPts val="960"/>
                        </a:spcBef>
                      </a:pPr>
                      <a:r>
                        <a:rPr sz="1600" spc="-5" dirty="0">
                          <a:latin typeface="Malgun Gothic Semilight"/>
                          <a:cs typeface="Malgun Gothic Semilight"/>
                        </a:rPr>
                        <a:t>НАЛОГОВЫЕ</a:t>
                      </a:r>
                      <a:r>
                        <a:rPr sz="1600" dirty="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sz="1600" spc="5" dirty="0">
                          <a:latin typeface="Malgun Gothic Semilight"/>
                          <a:cs typeface="Malgun Gothic Semilight"/>
                        </a:rPr>
                        <a:t>И </a:t>
                      </a:r>
                      <a:r>
                        <a:rPr sz="1600" spc="10" dirty="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sz="1600" spc="-5" dirty="0">
                          <a:latin typeface="Malgun Gothic Semilight"/>
                          <a:cs typeface="Malgun Gothic Semilight"/>
                        </a:rPr>
                        <a:t>НЕНАЛОГОВЫЕ</a:t>
                      </a:r>
                      <a:r>
                        <a:rPr sz="1600" spc="-40" dirty="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sz="1600" spc="-5" dirty="0">
                          <a:latin typeface="Malgun Gothic Semilight"/>
                          <a:cs typeface="Malgun Gothic Semilight"/>
                        </a:rPr>
                        <a:t>ДОХОДЫ</a:t>
                      </a:r>
                      <a:endParaRPr sz="16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2192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416F9C"/>
                      </a:solidFill>
                      <a:prstDash val="solid"/>
                    </a:lnR>
                    <a:lnT w="38100">
                      <a:solidFill>
                        <a:srgbClr val="416F9C"/>
                      </a:solidFill>
                      <a:prstDash val="solid"/>
                    </a:lnT>
                    <a:lnB w="28575">
                      <a:solidFill>
                        <a:srgbClr val="416F9C"/>
                      </a:solidFill>
                      <a:prstDash val="solid"/>
                    </a:lnB>
                    <a:solidFill>
                      <a:srgbClr val="ECF692"/>
                    </a:solidFill>
                  </a:tcPr>
                </a:tc>
                <a:tc>
                  <a:txBody>
                    <a:bodyPr/>
                    <a:lstStyle/>
                    <a:p>
                      <a:pPr marL="528320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lang="ru-RU" sz="1900" spc="-10" dirty="0" smtClean="0">
                          <a:latin typeface="Malgun Gothic Semilight"/>
                          <a:cs typeface="Malgun Gothic Semilight"/>
                        </a:rPr>
                        <a:t>12 953,9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82880" marB="0">
                    <a:lnL w="38100">
                      <a:solidFill>
                        <a:srgbClr val="416F9C"/>
                      </a:solidFill>
                      <a:prstDash val="solid"/>
                    </a:lnL>
                    <a:lnR w="38100">
                      <a:solidFill>
                        <a:srgbClr val="416F9C"/>
                      </a:solidFill>
                      <a:prstDash val="solid"/>
                    </a:lnR>
                    <a:lnT w="38100">
                      <a:solidFill>
                        <a:srgbClr val="416F9C"/>
                      </a:solidFill>
                      <a:prstDash val="solid"/>
                    </a:lnT>
                    <a:lnB w="28575">
                      <a:solidFill>
                        <a:srgbClr val="416F9C"/>
                      </a:solidFill>
                      <a:prstDash val="solid"/>
                    </a:lnB>
                    <a:solidFill>
                      <a:srgbClr val="ECF692"/>
                    </a:solidFill>
                  </a:tcPr>
                </a:tc>
                <a:tc>
                  <a:txBody>
                    <a:bodyPr/>
                    <a:lstStyle/>
                    <a:p>
                      <a:pPr marR="250825" algn="r">
                        <a:lnSpc>
                          <a:spcPct val="100000"/>
                        </a:lnSpc>
                        <a:spcBef>
                          <a:spcPts val="1535"/>
                        </a:spcBef>
                      </a:pPr>
                      <a:r>
                        <a:rPr lang="ru-RU" sz="1900" spc="-5" dirty="0" smtClean="0">
                          <a:latin typeface="Malgun Gothic Semilight"/>
                          <a:cs typeface="Malgun Gothic Semilight"/>
                        </a:rPr>
                        <a:t>13 111,0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94945" marB="0">
                    <a:lnL w="38100">
                      <a:solidFill>
                        <a:srgbClr val="416F9C"/>
                      </a:solidFill>
                      <a:prstDash val="solid"/>
                    </a:lnL>
                    <a:lnR w="38100">
                      <a:solidFill>
                        <a:srgbClr val="416F9C"/>
                      </a:solidFill>
                      <a:prstDash val="solid"/>
                    </a:lnR>
                    <a:lnT w="76200">
                      <a:solidFill>
                        <a:srgbClr val="416F9C"/>
                      </a:solidFill>
                      <a:prstDash val="solid"/>
                    </a:lnT>
                    <a:lnB w="28575">
                      <a:solidFill>
                        <a:srgbClr val="416F9C"/>
                      </a:solidFill>
                      <a:prstDash val="solid"/>
                    </a:lnB>
                    <a:solidFill>
                      <a:srgbClr val="ECF692"/>
                    </a:solidFill>
                  </a:tcPr>
                </a:tc>
                <a:tc>
                  <a:txBody>
                    <a:bodyPr/>
                    <a:lstStyle/>
                    <a:p>
                      <a:pPr marL="213360">
                        <a:lnSpc>
                          <a:spcPct val="100000"/>
                        </a:lnSpc>
                        <a:spcBef>
                          <a:spcPts val="1580"/>
                        </a:spcBef>
                      </a:pPr>
                      <a:r>
                        <a:rPr lang="ru-RU" sz="1900" spc="-5" dirty="0" smtClean="0">
                          <a:latin typeface="Malgun Gothic Semilight"/>
                          <a:cs typeface="Malgun Gothic Semilight"/>
                        </a:rPr>
                        <a:t>13 756,3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200660" marB="0">
                    <a:lnL w="38100">
                      <a:solidFill>
                        <a:srgbClr val="416F9C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416F9C"/>
                      </a:solidFill>
                      <a:prstDash val="solid"/>
                    </a:lnT>
                    <a:lnB w="28575">
                      <a:solidFill>
                        <a:srgbClr val="416F9C"/>
                      </a:solidFill>
                      <a:prstDash val="solid"/>
                    </a:lnB>
                    <a:solidFill>
                      <a:srgbClr val="ECF6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0398">
                <a:tc>
                  <a:txBody>
                    <a:bodyPr/>
                    <a:lstStyle/>
                    <a:p>
                      <a:pPr marL="11239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200" i="1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200" i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i="1" dirty="0">
                          <a:latin typeface="Arial"/>
                          <a:cs typeface="Arial"/>
                        </a:rPr>
                        <a:t>том</a:t>
                      </a:r>
                      <a:r>
                        <a:rPr sz="1200" i="1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i="1" spc="-10" dirty="0">
                          <a:latin typeface="Arial"/>
                          <a:cs typeface="Arial"/>
                        </a:rPr>
                        <a:t>числе: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416F9C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2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416F9C"/>
                      </a:solidFill>
                      <a:prstDash val="solid"/>
                    </a:lnT>
                    <a:lnB w="28575">
                      <a:solidFill>
                        <a:srgbClr val="416F9C"/>
                      </a:solidFill>
                      <a:prstDash val="solid"/>
                    </a:lnB>
                    <a:solidFill>
                      <a:srgbClr val="BAD2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416F9C"/>
                      </a:solidFill>
                      <a:prstDash val="solid"/>
                    </a:lnT>
                    <a:lnB w="28575">
                      <a:solidFill>
                        <a:srgbClr val="416F9C"/>
                      </a:solidFill>
                      <a:prstDash val="solid"/>
                    </a:lnB>
                    <a:solidFill>
                      <a:srgbClr val="BAD2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416F9C"/>
                      </a:solidFill>
                      <a:prstDash val="solid"/>
                    </a:lnT>
                    <a:lnB w="28575">
                      <a:solidFill>
                        <a:srgbClr val="416F9C"/>
                      </a:solidFill>
                      <a:prstDash val="solid"/>
                    </a:lnB>
                    <a:solidFill>
                      <a:srgbClr val="BAD2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0247">
                <a:tc>
                  <a:txBody>
                    <a:bodyPr/>
                    <a:lstStyle/>
                    <a:p>
                      <a:pPr marL="11239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200" b="1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200" b="1" spc="-30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налог</a:t>
                      </a:r>
                      <a:r>
                        <a:rPr sz="1200" b="1" spc="-75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на</a:t>
                      </a:r>
                      <a:r>
                        <a:rPr sz="1200" b="1" spc="-30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доходы</a:t>
                      </a:r>
                      <a:r>
                        <a:rPr sz="1200" b="1" spc="-70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физических</a:t>
                      </a:r>
                      <a:r>
                        <a:rPr sz="1200" b="1" spc="-25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 лиц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175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416F9C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416F9C"/>
                      </a:solidFill>
                      <a:prstDash val="solid"/>
                    </a:lnB>
                    <a:solidFill>
                      <a:srgbClr val="BAD2DB"/>
                    </a:solidFill>
                  </a:tcPr>
                </a:tc>
                <a:tc>
                  <a:txBody>
                    <a:bodyPr/>
                    <a:lstStyle/>
                    <a:p>
                      <a:pPr marL="595630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lang="ru-RU" sz="1900" spc="-5" dirty="0" smtClean="0">
                          <a:latin typeface="Malgun Gothic Semilight"/>
                          <a:cs typeface="Malgun Gothic Semilight"/>
                        </a:rPr>
                        <a:t>3 450,5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07314" marB="0">
                    <a:lnL w="19050">
                      <a:solidFill>
                        <a:srgbClr val="416F9C"/>
                      </a:solidFill>
                      <a:prstDash val="solid"/>
                    </a:lnL>
                    <a:lnR w="19050">
                      <a:solidFill>
                        <a:srgbClr val="416F9C"/>
                      </a:solidFill>
                      <a:prstDash val="solid"/>
                    </a:lnR>
                    <a:lnT w="28575">
                      <a:solidFill>
                        <a:srgbClr val="416F9C"/>
                      </a:solidFill>
                      <a:prstDash val="solid"/>
                    </a:lnT>
                    <a:lnB w="19050">
                      <a:solidFill>
                        <a:srgbClr val="416F9C"/>
                      </a:solidFill>
                      <a:prstDash val="solid"/>
                    </a:lnB>
                    <a:solidFill>
                      <a:srgbClr val="DDEEEC"/>
                    </a:solidFill>
                  </a:tcPr>
                </a:tc>
                <a:tc>
                  <a:txBody>
                    <a:bodyPr/>
                    <a:lstStyle/>
                    <a:p>
                      <a:pPr marR="243840" algn="r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lang="ru-RU" sz="1900" spc="-5" dirty="0" smtClean="0">
                          <a:latin typeface="Malgun Gothic Semilight"/>
                          <a:cs typeface="Malgun Gothic Semilight"/>
                        </a:rPr>
                        <a:t>3 636,7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07314" marB="0">
                    <a:lnL w="19050">
                      <a:solidFill>
                        <a:srgbClr val="416F9C"/>
                      </a:solidFill>
                      <a:prstDash val="solid"/>
                    </a:lnL>
                    <a:lnR w="19050">
                      <a:solidFill>
                        <a:srgbClr val="416F9C"/>
                      </a:solidFill>
                      <a:prstDash val="solid"/>
                    </a:lnR>
                    <a:lnT w="28575">
                      <a:solidFill>
                        <a:srgbClr val="416F9C"/>
                      </a:solidFill>
                      <a:prstDash val="solid"/>
                    </a:lnT>
                    <a:lnB w="19050">
                      <a:solidFill>
                        <a:srgbClr val="416F9C"/>
                      </a:solidFill>
                      <a:prstDash val="solid"/>
                    </a:lnB>
                    <a:solidFill>
                      <a:srgbClr val="DDEEEC"/>
                    </a:solidFill>
                  </a:tcPr>
                </a:tc>
                <a:tc>
                  <a:txBody>
                    <a:bodyPr/>
                    <a:lstStyle/>
                    <a:p>
                      <a:pPr marL="313690">
                        <a:lnSpc>
                          <a:spcPct val="100000"/>
                        </a:lnSpc>
                        <a:spcBef>
                          <a:spcPts val="844"/>
                        </a:spcBef>
                      </a:pPr>
                      <a:r>
                        <a:rPr lang="ru-RU" sz="1900" spc="-5" dirty="0" smtClean="0">
                          <a:latin typeface="Malgun Gothic Semilight"/>
                          <a:cs typeface="Malgun Gothic Semilight"/>
                        </a:rPr>
                        <a:t>3 909,4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07314" marB="0">
                    <a:lnL w="19050">
                      <a:solidFill>
                        <a:srgbClr val="416F9C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416F9C"/>
                      </a:solidFill>
                      <a:prstDash val="solid"/>
                    </a:lnT>
                    <a:lnB w="28575">
                      <a:solidFill>
                        <a:srgbClr val="416F9C"/>
                      </a:solidFill>
                      <a:prstDash val="solid"/>
                    </a:lnB>
                    <a:solidFill>
                      <a:srgbClr val="DDEE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38810"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250" b="1" spc="-5" dirty="0">
                          <a:solidFill>
                            <a:srgbClr val="6D1CA4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250" b="1" spc="-30" dirty="0">
                          <a:solidFill>
                            <a:srgbClr val="6D1CA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5" dirty="0">
                          <a:solidFill>
                            <a:srgbClr val="6D1CA4"/>
                          </a:solidFill>
                          <a:latin typeface="Arial"/>
                          <a:cs typeface="Arial"/>
                        </a:rPr>
                        <a:t>налог</a:t>
                      </a:r>
                      <a:r>
                        <a:rPr sz="1250" b="1" spc="5" dirty="0">
                          <a:solidFill>
                            <a:srgbClr val="6D1CA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50" b="1" spc="-10" dirty="0">
                          <a:solidFill>
                            <a:srgbClr val="6D1CA4"/>
                          </a:solidFill>
                          <a:latin typeface="Arial"/>
                          <a:cs typeface="Arial"/>
                        </a:rPr>
                        <a:t>на</a:t>
                      </a:r>
                      <a:r>
                        <a:rPr sz="1250" b="1" spc="-15" dirty="0">
                          <a:solidFill>
                            <a:srgbClr val="6D1CA4"/>
                          </a:solidFill>
                          <a:latin typeface="Arial"/>
                          <a:cs typeface="Arial"/>
                        </a:rPr>
                        <a:t> имущество</a:t>
                      </a:r>
                      <a:endParaRPr sz="1250">
                        <a:latin typeface="Arial"/>
                        <a:cs typeface="Arial"/>
                      </a:endParaRPr>
                    </a:p>
                  </a:txBody>
                  <a:tcPr marL="0" marR="0" marT="111125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416F9C"/>
                      </a:solidFill>
                      <a:prstDash val="solid"/>
                    </a:lnR>
                    <a:lnT w="28575">
                      <a:solidFill>
                        <a:srgbClr val="416F9C"/>
                      </a:solidFill>
                      <a:prstDash val="solid"/>
                    </a:lnT>
                    <a:lnB w="19050">
                      <a:solidFill>
                        <a:srgbClr val="416F9C"/>
                      </a:solidFill>
                      <a:prstDash val="solid"/>
                    </a:lnB>
                    <a:solidFill>
                      <a:srgbClr val="DDEEEC"/>
                    </a:solidFill>
                  </a:tcPr>
                </a:tc>
                <a:tc>
                  <a:txBody>
                    <a:bodyPr/>
                    <a:lstStyle/>
                    <a:p>
                      <a:pPr marL="604520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lang="ru-RU" sz="1900" spc="-5" dirty="0" smtClean="0">
                          <a:latin typeface="Malgun Gothic Semilight"/>
                          <a:cs typeface="Malgun Gothic Semilight"/>
                        </a:rPr>
                        <a:t>4 629,6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72085" marB="0">
                    <a:lnL w="28575">
                      <a:solidFill>
                        <a:srgbClr val="416F9C"/>
                      </a:solidFill>
                      <a:prstDash val="solid"/>
                    </a:lnL>
                    <a:lnR w="19050">
                      <a:solidFill>
                        <a:srgbClr val="416F9C"/>
                      </a:solidFill>
                      <a:prstDash val="solid"/>
                    </a:lnR>
                    <a:lnT w="19050">
                      <a:solidFill>
                        <a:srgbClr val="416F9C"/>
                      </a:solidFill>
                      <a:prstDash val="solid"/>
                    </a:lnT>
                    <a:lnB w="19050">
                      <a:solidFill>
                        <a:srgbClr val="416F9C"/>
                      </a:solidFill>
                      <a:prstDash val="solid"/>
                    </a:lnB>
                    <a:solidFill>
                      <a:srgbClr val="DDEEEC"/>
                    </a:solidFill>
                  </a:tcPr>
                </a:tc>
                <a:tc>
                  <a:txBody>
                    <a:bodyPr/>
                    <a:lstStyle/>
                    <a:p>
                      <a:pPr marR="236854" algn="r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r>
                        <a:rPr lang="ru-RU" sz="1900" spc="-5" dirty="0" smtClean="0">
                          <a:latin typeface="Malgun Gothic Semilight"/>
                          <a:cs typeface="Malgun Gothic Semilight"/>
                        </a:rPr>
                        <a:t>4 647,0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77800" marB="0">
                    <a:lnL w="19050">
                      <a:solidFill>
                        <a:srgbClr val="416F9C"/>
                      </a:solidFill>
                      <a:prstDash val="solid"/>
                    </a:lnL>
                    <a:lnR w="19050">
                      <a:solidFill>
                        <a:srgbClr val="416F9C"/>
                      </a:solidFill>
                      <a:prstDash val="solid"/>
                    </a:lnR>
                    <a:lnT w="19050">
                      <a:solidFill>
                        <a:srgbClr val="416F9C"/>
                      </a:solidFill>
                      <a:prstDash val="solid"/>
                    </a:lnT>
                    <a:lnB w="28575">
                      <a:solidFill>
                        <a:srgbClr val="416F9C"/>
                      </a:solidFill>
                      <a:prstDash val="solid"/>
                    </a:lnB>
                    <a:solidFill>
                      <a:srgbClr val="DDEEEC"/>
                    </a:solidFill>
                  </a:tcPr>
                </a:tc>
                <a:tc>
                  <a:txBody>
                    <a:bodyPr/>
                    <a:lstStyle/>
                    <a:p>
                      <a:pPr marL="320040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r>
                        <a:rPr lang="ru-RU" sz="1900" spc="-5" dirty="0" smtClean="0">
                          <a:latin typeface="Malgun Gothic Semilight"/>
                          <a:cs typeface="Malgun Gothic Semilight"/>
                        </a:rPr>
                        <a:t>4 664,7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77800" marB="0">
                    <a:lnL w="19050">
                      <a:solidFill>
                        <a:srgbClr val="416F9C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416F9C"/>
                      </a:solidFill>
                      <a:prstDash val="solid"/>
                    </a:lnT>
                    <a:lnB w="28575">
                      <a:solidFill>
                        <a:srgbClr val="416F9C"/>
                      </a:solidFill>
                      <a:prstDash val="solid"/>
                    </a:lnB>
                    <a:solidFill>
                      <a:srgbClr val="DDEE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0149">
                <a:tc>
                  <a:txBody>
                    <a:bodyPr/>
                    <a:lstStyle/>
                    <a:p>
                      <a:pPr marL="11239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200" b="1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200" b="1" spc="-65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п</a:t>
                      </a:r>
                      <a:r>
                        <a:rPr sz="1200" b="1" spc="5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ро</a:t>
                      </a:r>
                      <a:r>
                        <a:rPr sz="1200" b="1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чие</a:t>
                      </a:r>
                      <a:r>
                        <a:rPr sz="1200" b="1" spc="-65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н</a:t>
                      </a:r>
                      <a:r>
                        <a:rPr sz="1200" b="1" spc="-20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а</a:t>
                      </a:r>
                      <a:r>
                        <a:rPr sz="1200" b="1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л</a:t>
                      </a:r>
                      <a:r>
                        <a:rPr sz="1200" b="1" spc="5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о</a:t>
                      </a:r>
                      <a:r>
                        <a:rPr sz="1200" b="1" spc="-20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г</a:t>
                      </a:r>
                      <a:r>
                        <a:rPr sz="1200" b="1" spc="5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овы</a:t>
                      </a:r>
                      <a:r>
                        <a:rPr sz="1200" b="1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е</a:t>
                      </a:r>
                      <a:r>
                        <a:rPr sz="1200" b="1" spc="-105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д</a:t>
                      </a:r>
                      <a:r>
                        <a:rPr sz="1200" b="1" spc="5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о</a:t>
                      </a:r>
                      <a:r>
                        <a:rPr sz="1200" b="1" spc="-20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х</a:t>
                      </a:r>
                      <a:r>
                        <a:rPr sz="1200" b="1" spc="-15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о</a:t>
                      </a:r>
                      <a:r>
                        <a:rPr sz="1200" b="1" spc="-20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д</a:t>
                      </a:r>
                      <a:r>
                        <a:rPr sz="1200" b="1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ы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048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416F9C"/>
                      </a:solidFill>
                      <a:prstDash val="solid"/>
                    </a:lnR>
                    <a:lnT w="19050">
                      <a:solidFill>
                        <a:srgbClr val="416F9C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2DB"/>
                    </a:solidFill>
                  </a:tcPr>
                </a:tc>
                <a:tc>
                  <a:txBody>
                    <a:bodyPr/>
                    <a:lstStyle/>
                    <a:p>
                      <a:pPr marL="622935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lang="ru-RU" sz="1900" spc="-5" dirty="0" smtClean="0">
                          <a:latin typeface="Malgun Gothic Semilight"/>
                          <a:cs typeface="Malgun Gothic Semilight"/>
                        </a:rPr>
                        <a:t>2 491,7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88265" marB="0">
                    <a:lnL w="19050">
                      <a:solidFill>
                        <a:srgbClr val="416F9C"/>
                      </a:solidFill>
                      <a:prstDash val="solid"/>
                    </a:lnL>
                    <a:lnR w="28575">
                      <a:solidFill>
                        <a:srgbClr val="416F9C"/>
                      </a:solidFill>
                      <a:prstDash val="solid"/>
                    </a:lnR>
                    <a:lnT w="19050">
                      <a:solidFill>
                        <a:srgbClr val="416F9C"/>
                      </a:solidFill>
                      <a:prstDash val="solid"/>
                    </a:lnT>
                    <a:lnB w="19050">
                      <a:solidFill>
                        <a:srgbClr val="416F9C"/>
                      </a:solidFill>
                      <a:prstDash val="solid"/>
                    </a:lnB>
                    <a:solidFill>
                      <a:srgbClr val="DDEEEC"/>
                    </a:solidFill>
                  </a:tcPr>
                </a:tc>
                <a:tc>
                  <a:txBody>
                    <a:bodyPr/>
                    <a:lstStyle/>
                    <a:p>
                      <a:pPr marR="221615" algn="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900" spc="-5" dirty="0">
                          <a:latin typeface="Malgun Gothic Semilight"/>
                          <a:cs typeface="Malgun Gothic Semilight"/>
                        </a:rPr>
                        <a:t>2</a:t>
                      </a:r>
                      <a:r>
                        <a:rPr sz="1900" spc="-55" dirty="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lang="ru-RU" sz="1900" spc="-10" dirty="0" smtClean="0">
                          <a:latin typeface="Malgun Gothic Semilight"/>
                          <a:cs typeface="Malgun Gothic Semilight"/>
                        </a:rPr>
                        <a:t>625,2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88265" marB="0">
                    <a:lnL w="28575">
                      <a:solidFill>
                        <a:srgbClr val="416F9C"/>
                      </a:solidFill>
                      <a:prstDash val="solid"/>
                    </a:lnL>
                    <a:lnR w="19050">
                      <a:solidFill>
                        <a:srgbClr val="416F9C"/>
                      </a:solidFill>
                      <a:prstDash val="solid"/>
                    </a:lnR>
                    <a:lnT w="28575">
                      <a:solidFill>
                        <a:srgbClr val="416F9C"/>
                      </a:solidFill>
                      <a:prstDash val="solid"/>
                    </a:lnT>
                    <a:lnB w="19050">
                      <a:solidFill>
                        <a:srgbClr val="416F9C"/>
                      </a:solidFill>
                      <a:prstDash val="solid"/>
                    </a:lnB>
                    <a:solidFill>
                      <a:srgbClr val="DDEEEC"/>
                    </a:solidFill>
                  </a:tcPr>
                </a:tc>
                <a:tc>
                  <a:txBody>
                    <a:bodyPr/>
                    <a:lstStyle/>
                    <a:p>
                      <a:pPr marL="320040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900" spc="-5" dirty="0">
                          <a:latin typeface="Malgun Gothic Semilight"/>
                          <a:cs typeface="Malgun Gothic Semilight"/>
                        </a:rPr>
                        <a:t>2</a:t>
                      </a:r>
                      <a:r>
                        <a:rPr sz="1900" spc="-60" dirty="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lang="ru-RU" sz="1900" spc="-5" dirty="0" smtClean="0">
                          <a:latin typeface="Malgun Gothic Semilight"/>
                          <a:cs typeface="Malgun Gothic Semilight"/>
                        </a:rPr>
                        <a:t>730,1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88265" marB="0">
                    <a:lnL w="19050">
                      <a:solidFill>
                        <a:srgbClr val="416F9C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416F9C"/>
                      </a:solidFill>
                      <a:prstDash val="solid"/>
                    </a:lnT>
                    <a:lnB w="19050">
                      <a:solidFill>
                        <a:srgbClr val="416F9C"/>
                      </a:solidFill>
                      <a:prstDash val="solid"/>
                    </a:lnB>
                    <a:solidFill>
                      <a:srgbClr val="DDEE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48894">
                <a:tc>
                  <a:txBody>
                    <a:bodyPr/>
                    <a:lstStyle/>
                    <a:p>
                      <a:pPr marL="30480" marR="65976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82" baseline="6944" dirty="0">
                          <a:solidFill>
                            <a:srgbClr val="6E2E9F"/>
                          </a:solidFill>
                          <a:latin typeface="Arial MT"/>
                          <a:cs typeface="Arial MT"/>
                        </a:rPr>
                        <a:t>-</a:t>
                      </a:r>
                      <a:r>
                        <a:rPr sz="1200" spc="-75" baseline="6944" dirty="0">
                          <a:solidFill>
                            <a:srgbClr val="6E2E9F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900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ДОХОДЫ </a:t>
                      </a:r>
                      <a:r>
                        <a:rPr sz="900" spc="10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ОТ </a:t>
                      </a:r>
                      <a:r>
                        <a:rPr sz="900" spc="-5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ИСПОЛЬЗОВАНИЯ </a:t>
                      </a:r>
                      <a:r>
                        <a:rPr sz="900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900" spc="5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И</a:t>
                      </a:r>
                      <a:r>
                        <a:rPr sz="900" spc="-25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М</a:t>
                      </a:r>
                      <a:r>
                        <a:rPr sz="900" spc="-15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У</a:t>
                      </a:r>
                      <a:r>
                        <a:rPr sz="900" spc="-10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Щ</a:t>
                      </a:r>
                      <a:r>
                        <a:rPr sz="900" spc="-15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Е</a:t>
                      </a:r>
                      <a:r>
                        <a:rPr sz="900" spc="5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С</a:t>
                      </a:r>
                      <a:r>
                        <a:rPr sz="900" spc="-35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Т</a:t>
                      </a:r>
                      <a:r>
                        <a:rPr sz="900" spc="-15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В</a:t>
                      </a:r>
                      <a:r>
                        <a:rPr sz="900" spc="5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А</a:t>
                      </a:r>
                      <a:r>
                        <a:rPr sz="900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, </a:t>
                      </a:r>
                      <a:r>
                        <a:rPr sz="900" spc="-110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900" spc="-20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Н</a:t>
                      </a:r>
                      <a:r>
                        <a:rPr sz="900" spc="-15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АХ</a:t>
                      </a:r>
                      <a:r>
                        <a:rPr sz="900" spc="5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О</a:t>
                      </a:r>
                      <a:r>
                        <a:rPr sz="900" spc="-20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Д</a:t>
                      </a:r>
                      <a:r>
                        <a:rPr sz="900" spc="5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Я</a:t>
                      </a:r>
                      <a:r>
                        <a:rPr sz="900" spc="-10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Щ</a:t>
                      </a:r>
                      <a:r>
                        <a:rPr sz="900" spc="-15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Е</a:t>
                      </a:r>
                      <a:r>
                        <a:rPr sz="900" spc="-35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Г</a:t>
                      </a:r>
                      <a:r>
                        <a:rPr sz="900" spc="-20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О</a:t>
                      </a:r>
                      <a:r>
                        <a:rPr sz="900" spc="-15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С</a:t>
                      </a:r>
                      <a:r>
                        <a:rPr sz="900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Я</a:t>
                      </a:r>
                      <a:r>
                        <a:rPr sz="900" spc="-75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900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В</a:t>
                      </a:r>
                      <a:endParaRPr sz="900">
                        <a:latin typeface="Arial Black"/>
                        <a:cs typeface="Arial Black"/>
                      </a:endParaRPr>
                    </a:p>
                    <a:p>
                      <a:pPr marL="30480" marR="437515">
                        <a:lnSpc>
                          <a:spcPts val="869"/>
                        </a:lnSpc>
                        <a:spcBef>
                          <a:spcPts val="204"/>
                        </a:spcBef>
                      </a:pPr>
                      <a:r>
                        <a:rPr sz="900" spc="-10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Г</a:t>
                      </a:r>
                      <a:r>
                        <a:rPr sz="900" spc="-20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О</a:t>
                      </a:r>
                      <a:r>
                        <a:rPr sz="900" spc="5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С</a:t>
                      </a:r>
                      <a:r>
                        <a:rPr sz="900" spc="-15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У</a:t>
                      </a:r>
                      <a:r>
                        <a:rPr sz="900" spc="-20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Д</a:t>
                      </a:r>
                      <a:r>
                        <a:rPr sz="900" spc="5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А</a:t>
                      </a:r>
                      <a:r>
                        <a:rPr sz="900" spc="-35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Р</a:t>
                      </a:r>
                      <a:r>
                        <a:rPr sz="900" spc="5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С</a:t>
                      </a:r>
                      <a:r>
                        <a:rPr sz="900" spc="-15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Т</a:t>
                      </a:r>
                      <a:r>
                        <a:rPr sz="900" spc="5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В</a:t>
                      </a:r>
                      <a:r>
                        <a:rPr sz="900" spc="-35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Е</a:t>
                      </a:r>
                      <a:r>
                        <a:rPr sz="900" spc="-20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НН</a:t>
                      </a:r>
                      <a:r>
                        <a:rPr sz="900" spc="5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О</a:t>
                      </a:r>
                      <a:r>
                        <a:rPr sz="900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Й</a:t>
                      </a:r>
                      <a:r>
                        <a:rPr sz="900" spc="-70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900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И  </a:t>
                      </a:r>
                      <a:r>
                        <a:rPr sz="900" spc="-5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МУНИЦИПАЛЬНОЙ</a:t>
                      </a:r>
                      <a:r>
                        <a:rPr sz="900" spc="-95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900" spc="-15" dirty="0">
                          <a:solidFill>
                            <a:srgbClr val="6E2E9F"/>
                          </a:solidFill>
                          <a:latin typeface="Arial Black"/>
                          <a:cs typeface="Arial Black"/>
                        </a:rPr>
                        <a:t>СОБСТВЕННОСТИ</a:t>
                      </a:r>
                      <a:endParaRPr sz="900">
                        <a:latin typeface="Arial Black"/>
                        <a:cs typeface="Arial Black"/>
                      </a:endParaRPr>
                    </a:p>
                  </a:txBody>
                  <a:tcPr marL="0" marR="0" marT="127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416F9C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AD2DB"/>
                    </a:solidFill>
                  </a:tcPr>
                </a:tc>
                <a:tc>
                  <a:txBody>
                    <a:bodyPr/>
                    <a:lstStyle/>
                    <a:p>
                      <a:pPr marL="641350"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r>
                        <a:rPr sz="1900" spc="-5" dirty="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sz="1900" spc="-25" dirty="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sz="1900" spc="-25" dirty="0" smtClean="0">
                          <a:latin typeface="Malgun Gothic Semilight"/>
                          <a:cs typeface="Malgun Gothic Semilight"/>
                        </a:rPr>
                        <a:t>3</a:t>
                      </a:r>
                      <a:r>
                        <a:rPr lang="ru-RU" sz="1900" spc="-25" dirty="0" smtClean="0">
                          <a:latin typeface="Malgun Gothic Semilight"/>
                          <a:cs typeface="Malgun Gothic Semilight"/>
                        </a:rPr>
                        <a:t>82,1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36525" marB="0">
                    <a:lnL w="19050">
                      <a:solidFill>
                        <a:srgbClr val="416F9C"/>
                      </a:solidFill>
                      <a:prstDash val="solid"/>
                    </a:lnL>
                    <a:lnR w="28575">
                      <a:solidFill>
                        <a:srgbClr val="416F9C"/>
                      </a:solidFill>
                      <a:prstDash val="solid"/>
                    </a:lnR>
                    <a:lnT w="19050">
                      <a:solidFill>
                        <a:srgbClr val="416F9C"/>
                      </a:solidFill>
                      <a:prstDash val="solid"/>
                    </a:lnT>
                    <a:lnB w="28575">
                      <a:solidFill>
                        <a:srgbClr val="416F9C"/>
                      </a:solidFill>
                      <a:prstDash val="solid"/>
                    </a:lnB>
                    <a:solidFill>
                      <a:srgbClr val="DDEEEC"/>
                    </a:solidFill>
                  </a:tcPr>
                </a:tc>
                <a:tc>
                  <a:txBody>
                    <a:bodyPr/>
                    <a:lstStyle/>
                    <a:p>
                      <a:pPr marR="295910" algn="r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sz="1900" spc="-5" dirty="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sz="1900" spc="-25" dirty="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lang="ru-RU" sz="1900" spc="-25" dirty="0" smtClean="0">
                          <a:latin typeface="Malgun Gothic Semilight"/>
                          <a:cs typeface="Malgun Gothic Semilight"/>
                        </a:rPr>
                        <a:t>402,1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30175" marB="0">
                    <a:lnL w="28575">
                      <a:solidFill>
                        <a:srgbClr val="416F9C"/>
                      </a:solidFill>
                      <a:prstDash val="solid"/>
                    </a:lnL>
                    <a:lnR w="19050">
                      <a:solidFill>
                        <a:srgbClr val="416F9C"/>
                      </a:solidFill>
                      <a:prstDash val="solid"/>
                    </a:lnR>
                    <a:lnT w="19050">
                      <a:solidFill>
                        <a:srgbClr val="416F9C"/>
                      </a:solidFill>
                      <a:prstDash val="solid"/>
                    </a:lnT>
                    <a:lnB w="38100">
                      <a:solidFill>
                        <a:srgbClr val="416F9C"/>
                      </a:solidFill>
                      <a:prstDash val="solid"/>
                    </a:lnB>
                    <a:solidFill>
                      <a:srgbClr val="DDEEEC"/>
                    </a:solidFill>
                  </a:tcPr>
                </a:tc>
                <a:tc>
                  <a:txBody>
                    <a:bodyPr/>
                    <a:lstStyle/>
                    <a:p>
                      <a:pPr marL="313690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1900" spc="-5" dirty="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sz="1900" spc="-25" dirty="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lang="ru-RU" sz="1900" spc="-25" dirty="0" smtClean="0">
                          <a:latin typeface="Malgun Gothic Semilight"/>
                          <a:cs typeface="Malgun Gothic Semilight"/>
                        </a:rPr>
                        <a:t>452,1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24460" marB="0">
                    <a:lnL w="19050">
                      <a:solidFill>
                        <a:srgbClr val="416F9C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416F9C"/>
                      </a:solidFill>
                      <a:prstDash val="solid"/>
                    </a:lnT>
                    <a:lnB w="38100">
                      <a:solidFill>
                        <a:srgbClr val="416F9C"/>
                      </a:solidFill>
                      <a:prstDash val="solid"/>
                    </a:lnB>
                    <a:solidFill>
                      <a:srgbClr val="DDEE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61746">
                <a:tc>
                  <a:txBody>
                    <a:bodyPr/>
                    <a:lstStyle/>
                    <a:p>
                      <a:pPr marL="112395" marR="50736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200" b="1" spc="5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-до</a:t>
                      </a:r>
                      <a:r>
                        <a:rPr sz="1200" b="1" spc="-20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х</a:t>
                      </a:r>
                      <a:r>
                        <a:rPr sz="1200" b="1" spc="5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од</a:t>
                      </a:r>
                      <a:r>
                        <a:rPr sz="1200" b="1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ы</a:t>
                      </a:r>
                      <a:r>
                        <a:rPr sz="1200" b="1" spc="-110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10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о</a:t>
                      </a:r>
                      <a:r>
                        <a:rPr sz="1200" b="1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т</a:t>
                      </a:r>
                      <a:r>
                        <a:rPr sz="1200" b="1" spc="-130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5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о</a:t>
                      </a:r>
                      <a:r>
                        <a:rPr sz="1200" b="1" spc="-5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к</a:t>
                      </a:r>
                      <a:r>
                        <a:rPr sz="1200" b="1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а</a:t>
                      </a:r>
                      <a:r>
                        <a:rPr sz="1200" b="1" spc="-5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з</a:t>
                      </a:r>
                      <a:r>
                        <a:rPr sz="1200" b="1" spc="5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а</a:t>
                      </a:r>
                      <a:r>
                        <a:rPr sz="1200" b="1" spc="-5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н</a:t>
                      </a:r>
                      <a:r>
                        <a:rPr sz="1200" b="1" spc="5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я</a:t>
                      </a:r>
                      <a:r>
                        <a:rPr sz="1200" b="1" spc="-70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п</a:t>
                      </a:r>
                      <a:r>
                        <a:rPr sz="1200" b="1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ла</a:t>
                      </a:r>
                      <a:r>
                        <a:rPr sz="1200" b="1" spc="-40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т</a:t>
                      </a:r>
                      <a:r>
                        <a:rPr sz="1200" b="1" spc="-5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н</a:t>
                      </a:r>
                      <a:r>
                        <a:rPr sz="1200" b="1" spc="5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ы</a:t>
                      </a:r>
                      <a:r>
                        <a:rPr sz="1200" b="1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х  </a:t>
                      </a:r>
                      <a:r>
                        <a:rPr sz="1200" b="1" spc="-10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услуг</a:t>
                      </a:r>
                      <a:r>
                        <a:rPr sz="1200" b="1" spc="-5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и </a:t>
                      </a:r>
                      <a:r>
                        <a:rPr sz="1200" b="1" spc="-5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компенсаций</a:t>
                      </a:r>
                      <a:r>
                        <a:rPr sz="1200" b="1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затрат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11239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5" dirty="0">
                          <a:solidFill>
                            <a:srgbClr val="6E2E9F"/>
                          </a:solidFill>
                          <a:latin typeface="Arial"/>
                          <a:cs typeface="Arial"/>
                        </a:rPr>
                        <a:t>государства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416F9C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416F9C"/>
                      </a:solidFill>
                      <a:prstDash val="solid"/>
                    </a:lnB>
                    <a:solidFill>
                      <a:srgbClr val="BAD2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85"/>
                        </a:spcBef>
                      </a:pPr>
                      <a:r>
                        <a:rPr lang="ru-RU" sz="1900" spc="-25" dirty="0" smtClean="0">
                          <a:latin typeface="Malgun Gothic Semilight"/>
                          <a:cs typeface="Malgun Gothic Semilight"/>
                        </a:rPr>
                        <a:t>1 0</a:t>
                      </a:r>
                      <a:r>
                        <a:rPr sz="1900" spc="-25" dirty="0" smtClean="0">
                          <a:latin typeface="Malgun Gothic Semilight"/>
                          <a:cs typeface="Malgun Gothic Semilight"/>
                        </a:rPr>
                        <a:t>00</a:t>
                      </a:r>
                      <a:r>
                        <a:rPr lang="ru-RU" sz="1900" spc="-25" dirty="0" smtClean="0">
                          <a:latin typeface="Malgun Gothic Semilight"/>
                          <a:cs typeface="Malgun Gothic Semilight"/>
                        </a:rPr>
                        <a:t>,0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88595" marB="0">
                    <a:lnL w="19050">
                      <a:solidFill>
                        <a:srgbClr val="416F9C"/>
                      </a:solidFill>
                      <a:prstDash val="solid"/>
                    </a:lnL>
                    <a:lnR w="38100">
                      <a:solidFill>
                        <a:srgbClr val="416F9C"/>
                      </a:solidFill>
                      <a:prstDash val="solid"/>
                    </a:lnR>
                    <a:lnT w="28575">
                      <a:solidFill>
                        <a:srgbClr val="416F9C"/>
                      </a:solidFill>
                      <a:prstDash val="solid"/>
                    </a:lnT>
                    <a:lnB w="28575">
                      <a:solidFill>
                        <a:srgbClr val="416F9C"/>
                      </a:solidFill>
                      <a:prstDash val="solid"/>
                    </a:lnB>
                    <a:solidFill>
                      <a:srgbClr val="DDEEEC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ctr">
                        <a:lnSpc>
                          <a:spcPct val="100000"/>
                        </a:lnSpc>
                        <a:spcBef>
                          <a:spcPts val="1675"/>
                        </a:spcBef>
                      </a:pPr>
                      <a:r>
                        <a:rPr lang="ru-RU" sz="1900" spc="-25" dirty="0" smtClean="0">
                          <a:latin typeface="Malgun Gothic Semilight"/>
                          <a:cs typeface="Malgun Gothic Semilight"/>
                        </a:rPr>
                        <a:t>      8</a:t>
                      </a:r>
                      <a:r>
                        <a:rPr sz="1900" spc="-25" dirty="0" smtClean="0">
                          <a:latin typeface="Malgun Gothic Semilight"/>
                          <a:cs typeface="Malgun Gothic Semilight"/>
                        </a:rPr>
                        <a:t>00</a:t>
                      </a:r>
                      <a:r>
                        <a:rPr lang="ru-RU" sz="1900" spc="-25" dirty="0" smtClean="0">
                          <a:latin typeface="Malgun Gothic Semilight"/>
                          <a:cs typeface="Malgun Gothic Semilight"/>
                        </a:rPr>
                        <a:t>,0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212725" marB="0">
                    <a:lnL w="38100">
                      <a:solidFill>
                        <a:srgbClr val="416F9C"/>
                      </a:solidFill>
                      <a:prstDash val="solid"/>
                    </a:lnL>
                    <a:lnR w="19050">
                      <a:solidFill>
                        <a:srgbClr val="416F9C"/>
                      </a:solidFill>
                      <a:prstDash val="solid"/>
                    </a:lnR>
                    <a:lnT w="38100">
                      <a:solidFill>
                        <a:srgbClr val="416F9C"/>
                      </a:solidFill>
                      <a:prstDash val="solid"/>
                    </a:lnT>
                    <a:lnB w="28575">
                      <a:solidFill>
                        <a:srgbClr val="416F9C"/>
                      </a:solidFill>
                      <a:prstDash val="solid"/>
                    </a:lnB>
                    <a:solidFill>
                      <a:srgbClr val="DDEEEC"/>
                    </a:solidFill>
                  </a:tcPr>
                </a:tc>
                <a:tc>
                  <a:txBody>
                    <a:bodyPr/>
                    <a:lstStyle/>
                    <a:p>
                      <a:pPr marR="51435" algn="ctr">
                        <a:lnSpc>
                          <a:spcPct val="100000"/>
                        </a:lnSpc>
                        <a:spcBef>
                          <a:spcPts val="1530"/>
                        </a:spcBef>
                      </a:pPr>
                      <a:r>
                        <a:rPr sz="1900" spc="-25" dirty="0" smtClean="0">
                          <a:latin typeface="Malgun Gothic Semilight"/>
                          <a:cs typeface="Malgun Gothic Semilight"/>
                        </a:rPr>
                        <a:t>100</a:t>
                      </a:r>
                      <a:r>
                        <a:rPr lang="ru-RU" sz="1900" spc="-25" dirty="0" smtClean="0">
                          <a:latin typeface="Malgun Gothic Semilight"/>
                          <a:cs typeface="Malgun Gothic Semilight"/>
                        </a:rPr>
                        <a:t>0,0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94310" marB="0">
                    <a:lnL w="19050">
                      <a:solidFill>
                        <a:srgbClr val="416F9C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416F9C"/>
                      </a:solidFill>
                      <a:prstDash val="solid"/>
                    </a:lnT>
                    <a:lnB w="19050">
                      <a:solidFill>
                        <a:srgbClr val="416F9C"/>
                      </a:solidFill>
                      <a:prstDash val="solid"/>
                    </a:lnB>
                    <a:solidFill>
                      <a:srgbClr val="DDEE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53212">
                <a:tc>
                  <a:txBody>
                    <a:bodyPr/>
                    <a:lstStyle/>
                    <a:p>
                      <a:pPr marL="774065" marR="750570" indent="-146685">
                        <a:lnSpc>
                          <a:spcPts val="1630"/>
                        </a:lnSpc>
                        <a:spcBef>
                          <a:spcPts val="615"/>
                        </a:spcBef>
                      </a:pPr>
                      <a:r>
                        <a:rPr sz="1450" spc="-5" dirty="0">
                          <a:latin typeface="Malgun Gothic Semilight"/>
                          <a:cs typeface="Malgun Gothic Semilight"/>
                        </a:rPr>
                        <a:t>Б</a:t>
                      </a:r>
                      <a:r>
                        <a:rPr sz="1450" dirty="0">
                          <a:latin typeface="Malgun Gothic Semilight"/>
                          <a:cs typeface="Malgun Gothic Semilight"/>
                        </a:rPr>
                        <a:t>Е</a:t>
                      </a:r>
                      <a:r>
                        <a:rPr sz="1450" spc="-10" dirty="0">
                          <a:latin typeface="Malgun Gothic Semilight"/>
                          <a:cs typeface="Malgun Gothic Semilight"/>
                        </a:rPr>
                        <a:t>З</a:t>
                      </a:r>
                      <a:r>
                        <a:rPr sz="1450" spc="-5" dirty="0">
                          <a:latin typeface="Malgun Gothic Semilight"/>
                          <a:cs typeface="Malgun Gothic Semilight"/>
                        </a:rPr>
                        <a:t>ВОЗ</a:t>
                      </a:r>
                      <a:r>
                        <a:rPr sz="1450" spc="-20" dirty="0">
                          <a:latin typeface="Malgun Gothic Semilight"/>
                          <a:cs typeface="Malgun Gothic Semilight"/>
                        </a:rPr>
                        <a:t>М</a:t>
                      </a:r>
                      <a:r>
                        <a:rPr sz="1450" spc="-5" dirty="0">
                          <a:latin typeface="Malgun Gothic Semilight"/>
                          <a:cs typeface="Malgun Gothic Semilight"/>
                        </a:rPr>
                        <a:t>ЕЗ</a:t>
                      </a:r>
                      <a:r>
                        <a:rPr sz="1450" spc="-15" dirty="0">
                          <a:latin typeface="Malgun Gothic Semilight"/>
                          <a:cs typeface="Malgun Gothic Semilight"/>
                        </a:rPr>
                        <a:t>ДН</a:t>
                      </a:r>
                      <a:r>
                        <a:rPr sz="1450" dirty="0">
                          <a:latin typeface="Malgun Gothic Semilight"/>
                          <a:cs typeface="Malgun Gothic Semilight"/>
                        </a:rPr>
                        <a:t>ЫЕ  </a:t>
                      </a:r>
                      <a:r>
                        <a:rPr sz="1450" spc="-15" dirty="0">
                          <a:latin typeface="Malgun Gothic Semilight"/>
                          <a:cs typeface="Malgun Gothic Semilight"/>
                        </a:rPr>
                        <a:t>ПОСТУПЛЕНИЯ</a:t>
                      </a:r>
                      <a:endParaRPr sz="14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7810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416F9C"/>
                      </a:solidFill>
                      <a:prstDash val="solid"/>
                    </a:lnR>
                    <a:lnT w="38100">
                      <a:solidFill>
                        <a:srgbClr val="416F9C"/>
                      </a:solidFill>
                      <a:prstDash val="solid"/>
                    </a:lnT>
                    <a:lnB w="28575">
                      <a:solidFill>
                        <a:srgbClr val="416F9C"/>
                      </a:solidFill>
                      <a:prstDash val="solid"/>
                    </a:lnB>
                    <a:solidFill>
                      <a:srgbClr val="E6F733"/>
                    </a:solidFill>
                  </a:tcPr>
                </a:tc>
                <a:tc>
                  <a:txBody>
                    <a:bodyPr/>
                    <a:lstStyle/>
                    <a:p>
                      <a:pPr marL="556260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lang="ru-RU" sz="1900" spc="-5" dirty="0" smtClean="0">
                          <a:latin typeface="Malgun Gothic Semilight"/>
                          <a:cs typeface="Malgun Gothic Semilight"/>
                        </a:rPr>
                        <a:t>29 350,3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21285" marB="0">
                    <a:lnL w="28575">
                      <a:solidFill>
                        <a:srgbClr val="416F9C"/>
                      </a:solidFill>
                      <a:prstDash val="solid"/>
                    </a:lnL>
                    <a:lnR w="28575">
                      <a:solidFill>
                        <a:srgbClr val="416F9C"/>
                      </a:solidFill>
                      <a:prstDash val="solid"/>
                    </a:lnR>
                    <a:lnT w="28575">
                      <a:solidFill>
                        <a:srgbClr val="416F9C"/>
                      </a:solidFill>
                      <a:prstDash val="solid"/>
                    </a:lnT>
                    <a:lnB w="28575">
                      <a:solidFill>
                        <a:srgbClr val="416F9C"/>
                      </a:solidFill>
                      <a:prstDash val="solid"/>
                    </a:lnB>
                    <a:solidFill>
                      <a:srgbClr val="E6F733"/>
                    </a:solidFill>
                  </a:tcPr>
                </a:tc>
                <a:tc>
                  <a:txBody>
                    <a:bodyPr/>
                    <a:lstStyle/>
                    <a:p>
                      <a:pPr marR="195580" algn="r">
                        <a:lnSpc>
                          <a:spcPct val="100000"/>
                        </a:lnSpc>
                        <a:spcBef>
                          <a:spcPts val="905"/>
                        </a:spcBef>
                      </a:pPr>
                      <a:r>
                        <a:rPr lang="ru-RU" sz="1900" spc="-10" dirty="0" smtClean="0">
                          <a:latin typeface="Malgun Gothic Semilight"/>
                          <a:cs typeface="Malgun Gothic Semilight"/>
                        </a:rPr>
                        <a:t>28 566,6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14935" marB="0">
                    <a:lnL w="28575">
                      <a:solidFill>
                        <a:srgbClr val="416F9C"/>
                      </a:solidFill>
                      <a:prstDash val="solid"/>
                    </a:lnL>
                    <a:lnR w="38100">
                      <a:solidFill>
                        <a:srgbClr val="416F9C"/>
                      </a:solidFill>
                      <a:prstDash val="solid"/>
                    </a:lnR>
                    <a:lnT w="28575">
                      <a:solidFill>
                        <a:srgbClr val="416F9C"/>
                      </a:solidFill>
                      <a:prstDash val="solid"/>
                    </a:lnT>
                    <a:lnB w="28575">
                      <a:solidFill>
                        <a:srgbClr val="416F9C"/>
                      </a:solidFill>
                      <a:prstDash val="solid"/>
                    </a:lnB>
                    <a:solidFill>
                      <a:srgbClr val="E6F733"/>
                    </a:solidFill>
                  </a:tcPr>
                </a:tc>
                <a:tc>
                  <a:txBody>
                    <a:bodyPr/>
                    <a:lstStyle/>
                    <a:p>
                      <a:pPr marL="213360"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r>
                        <a:rPr lang="ru-RU" sz="1900" spc="-10" dirty="0" smtClean="0">
                          <a:latin typeface="Malgun Gothic Semilight"/>
                          <a:cs typeface="Malgun Gothic Semilight"/>
                        </a:rPr>
                        <a:t>17 301,5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33350" marB="0">
                    <a:lnL w="38100">
                      <a:solidFill>
                        <a:srgbClr val="416F9C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416F9C"/>
                      </a:solidFill>
                      <a:prstDash val="solid"/>
                    </a:lnT>
                    <a:lnB w="28575">
                      <a:solidFill>
                        <a:srgbClr val="416F9C"/>
                      </a:solidFill>
                      <a:prstDash val="solid"/>
                    </a:lnB>
                    <a:solidFill>
                      <a:srgbClr val="E6F7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523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Times New Roman"/>
                          <a:cs typeface="Times New Roman"/>
                        </a:rPr>
                        <a:t>                        Всего:</a:t>
                      </a: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416F9C"/>
                      </a:solidFill>
                      <a:prstDash val="solid"/>
                    </a:lnR>
                    <a:lnT w="28575">
                      <a:solidFill>
                        <a:srgbClr val="416F9C"/>
                      </a:solidFill>
                      <a:prstDash val="solid"/>
                    </a:lnT>
                    <a:solidFill>
                      <a:srgbClr val="E6F733"/>
                    </a:solidFill>
                  </a:tcPr>
                </a:tc>
                <a:tc>
                  <a:txBody>
                    <a:bodyPr/>
                    <a:lstStyle/>
                    <a:p>
                      <a:pPr marL="5619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ru-RU" sz="1900" spc="-10" dirty="0" smtClean="0">
                          <a:latin typeface="Malgun Gothic Semilight"/>
                          <a:cs typeface="Malgun Gothic Semilight"/>
                        </a:rPr>
                        <a:t>42 304,2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31750" marB="0">
                    <a:lnL w="19050">
                      <a:solidFill>
                        <a:srgbClr val="416F9C"/>
                      </a:solidFill>
                      <a:prstDash val="solid"/>
                    </a:lnL>
                    <a:lnR w="28575">
                      <a:solidFill>
                        <a:srgbClr val="416F9C"/>
                      </a:solidFill>
                      <a:prstDash val="solid"/>
                    </a:lnR>
                    <a:lnT w="28575">
                      <a:solidFill>
                        <a:srgbClr val="416F9C"/>
                      </a:solidFill>
                      <a:prstDash val="solid"/>
                    </a:lnT>
                    <a:solidFill>
                      <a:srgbClr val="E6F733"/>
                    </a:solidFill>
                  </a:tcPr>
                </a:tc>
                <a:tc>
                  <a:txBody>
                    <a:bodyPr/>
                    <a:lstStyle/>
                    <a:p>
                      <a:pPr marL="41592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ru-RU" sz="1900" spc="-10" dirty="0" smtClean="0">
                          <a:latin typeface="Malgun Gothic Semilight"/>
                          <a:cs typeface="Malgun Gothic Semilight"/>
                        </a:rPr>
                        <a:t>41 677,6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31750" marB="0">
                    <a:lnL w="28575">
                      <a:solidFill>
                        <a:srgbClr val="416F9C"/>
                      </a:solidFill>
                      <a:prstDash val="solid"/>
                    </a:lnL>
                    <a:lnR w="28575">
                      <a:solidFill>
                        <a:srgbClr val="416F9C"/>
                      </a:solidFill>
                      <a:prstDash val="solid"/>
                    </a:lnR>
                    <a:lnT w="28575">
                      <a:solidFill>
                        <a:srgbClr val="416F9C"/>
                      </a:solidFill>
                      <a:prstDash val="solid"/>
                    </a:lnT>
                    <a:solidFill>
                      <a:srgbClr val="E6F733"/>
                    </a:solidFill>
                  </a:tcPr>
                </a:tc>
                <a:tc>
                  <a:txBody>
                    <a:bodyPr/>
                    <a:lstStyle/>
                    <a:p>
                      <a:pPr marL="19177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ru-RU" sz="1900" spc="-10" dirty="0" smtClean="0">
                          <a:latin typeface="Malgun Gothic Semilight"/>
                          <a:cs typeface="Malgun Gothic Semilight"/>
                        </a:rPr>
                        <a:t>31 057,8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31750" marB="0">
                    <a:lnL w="28575">
                      <a:solidFill>
                        <a:srgbClr val="416F9C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416F9C"/>
                      </a:solidFill>
                      <a:prstDash val="solid"/>
                    </a:lnT>
                    <a:solidFill>
                      <a:srgbClr val="E6F7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2819400" y="533400"/>
            <a:ext cx="3581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Доходы бюджета  сельского поселения,  </a:t>
            </a:r>
            <a:r>
              <a:rPr lang="ru-RU" dirty="0" err="1"/>
              <a:t>тыс.руб</a:t>
            </a:r>
            <a:r>
              <a:rPr lang="ru-RU" dirty="0"/>
              <a:t>.</a:t>
            </a:r>
          </a:p>
        </p:txBody>
      </p:sp>
    </p:spTree>
  </p:cSld>
  <p:clrMapOvr>
    <a:masterClrMapping/>
  </p:clrMapOvr>
  <p:transition spd="slow"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1136" y="247460"/>
            <a:ext cx="7800975" cy="4748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32715" algn="ctr">
              <a:lnSpc>
                <a:spcPts val="1975"/>
              </a:lnSpc>
            </a:pPr>
            <a:r>
              <a:rPr sz="1800" b="1" dirty="0">
                <a:latin typeface="Arial"/>
                <a:cs typeface="Arial"/>
              </a:rPr>
              <a:t>Р</a:t>
            </a:r>
            <a:r>
              <a:rPr sz="1800" b="1" spc="5" dirty="0">
                <a:latin typeface="Arial"/>
                <a:cs typeface="Arial"/>
              </a:rPr>
              <a:t>асх</a:t>
            </a:r>
            <a:r>
              <a:rPr sz="1800" b="1" dirty="0">
                <a:latin typeface="Arial"/>
                <a:cs typeface="Arial"/>
              </a:rPr>
              <a:t>о</a:t>
            </a:r>
            <a:r>
              <a:rPr sz="1800" b="1" spc="-15" dirty="0">
                <a:latin typeface="Arial"/>
                <a:cs typeface="Arial"/>
              </a:rPr>
              <a:t>д</a:t>
            </a:r>
            <a:r>
              <a:rPr sz="1800" b="1" dirty="0">
                <a:latin typeface="Arial"/>
                <a:cs typeface="Arial"/>
              </a:rPr>
              <a:t>ы</a:t>
            </a:r>
            <a:r>
              <a:rPr sz="1800" b="1" spc="-13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б</a:t>
            </a:r>
            <a:r>
              <a:rPr sz="1800" b="1" dirty="0">
                <a:latin typeface="Arial"/>
                <a:cs typeface="Arial"/>
              </a:rPr>
              <a:t>ю</a:t>
            </a:r>
            <a:r>
              <a:rPr sz="1800" b="1" spc="5" dirty="0">
                <a:latin typeface="Arial"/>
                <a:cs typeface="Arial"/>
              </a:rPr>
              <a:t>д</a:t>
            </a:r>
            <a:r>
              <a:rPr sz="1800" b="1" spc="15" dirty="0">
                <a:latin typeface="Arial"/>
                <a:cs typeface="Arial"/>
              </a:rPr>
              <a:t>ж</a:t>
            </a:r>
            <a:r>
              <a:rPr sz="1800" b="1" spc="5" dirty="0">
                <a:latin typeface="Arial"/>
                <a:cs typeface="Arial"/>
              </a:rPr>
              <a:t>е</a:t>
            </a:r>
            <a:r>
              <a:rPr sz="1800" b="1" spc="-70" dirty="0">
                <a:latin typeface="Arial"/>
                <a:cs typeface="Arial"/>
              </a:rPr>
              <a:t>т</a:t>
            </a:r>
            <a:r>
              <a:rPr sz="1800" b="1" dirty="0">
                <a:latin typeface="Arial"/>
                <a:cs typeface="Arial"/>
              </a:rPr>
              <a:t>а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Кр</a:t>
            </a:r>
            <a:r>
              <a:rPr sz="1800" b="1" spc="5" dirty="0">
                <a:latin typeface="Arial"/>
                <a:cs typeface="Arial"/>
              </a:rPr>
              <a:t>ас</a:t>
            </a:r>
            <a:r>
              <a:rPr sz="1800" b="1" spc="-10" dirty="0">
                <a:latin typeface="Arial"/>
                <a:cs typeface="Arial"/>
              </a:rPr>
              <a:t>н</a:t>
            </a:r>
            <a:r>
              <a:rPr sz="1800" b="1" dirty="0">
                <a:latin typeface="Arial"/>
                <a:cs typeface="Arial"/>
              </a:rPr>
              <a:t>о</a:t>
            </a:r>
            <a:r>
              <a:rPr sz="1800" b="1" spc="-30" dirty="0">
                <a:latin typeface="Arial"/>
                <a:cs typeface="Arial"/>
              </a:rPr>
              <a:t>г</a:t>
            </a:r>
            <a:r>
              <a:rPr sz="1800" b="1" dirty="0">
                <a:latin typeface="Arial"/>
                <a:cs typeface="Arial"/>
              </a:rPr>
              <a:t>ва</a:t>
            </a:r>
            <a:r>
              <a:rPr sz="1800" b="1" spc="-20" dirty="0">
                <a:latin typeface="Arial"/>
                <a:cs typeface="Arial"/>
              </a:rPr>
              <a:t>р</a:t>
            </a:r>
            <a:r>
              <a:rPr sz="1800" b="1" spc="-15" dirty="0">
                <a:latin typeface="Arial"/>
                <a:cs typeface="Arial"/>
              </a:rPr>
              <a:t>д</a:t>
            </a:r>
            <a:r>
              <a:rPr sz="1800" b="1" spc="-20" dirty="0">
                <a:latin typeface="Arial"/>
                <a:cs typeface="Arial"/>
              </a:rPr>
              <a:t>е</a:t>
            </a:r>
            <a:r>
              <a:rPr sz="1800" b="1" dirty="0">
                <a:latin typeface="Arial"/>
                <a:cs typeface="Arial"/>
              </a:rPr>
              <a:t>й</a:t>
            </a:r>
            <a:r>
              <a:rPr sz="1800" b="1" spc="-20" dirty="0">
                <a:latin typeface="Arial"/>
                <a:cs typeface="Arial"/>
              </a:rPr>
              <a:t>с</a:t>
            </a:r>
            <a:r>
              <a:rPr sz="1800" b="1" spc="5" dirty="0">
                <a:latin typeface="Arial"/>
                <a:cs typeface="Arial"/>
              </a:rPr>
              <a:t>к</a:t>
            </a:r>
            <a:r>
              <a:rPr sz="1800" b="1" spc="-20" dirty="0">
                <a:latin typeface="Arial"/>
                <a:cs typeface="Arial"/>
              </a:rPr>
              <a:t>о</a:t>
            </a:r>
            <a:r>
              <a:rPr sz="1800" b="1" spc="-10" dirty="0">
                <a:latin typeface="Arial"/>
                <a:cs typeface="Arial"/>
              </a:rPr>
              <a:t>г</a:t>
            </a:r>
            <a:r>
              <a:rPr sz="1800" b="1" dirty="0">
                <a:latin typeface="Arial"/>
                <a:cs typeface="Arial"/>
              </a:rPr>
              <a:t>о</a:t>
            </a:r>
            <a:r>
              <a:rPr sz="1800" b="1" spc="-125" dirty="0">
                <a:latin typeface="Arial"/>
                <a:cs typeface="Arial"/>
              </a:rPr>
              <a:t> </a:t>
            </a:r>
            <a:r>
              <a:rPr sz="1800" b="1" spc="5" dirty="0">
                <a:latin typeface="Arial"/>
                <a:cs typeface="Arial"/>
              </a:rPr>
              <a:t>сел</a:t>
            </a:r>
            <a:r>
              <a:rPr sz="1800" b="1" dirty="0">
                <a:latin typeface="Arial"/>
                <a:cs typeface="Arial"/>
              </a:rPr>
              <a:t>ьс</a:t>
            </a:r>
            <a:r>
              <a:rPr sz="1800" b="1" spc="10" dirty="0">
                <a:latin typeface="Arial"/>
                <a:cs typeface="Arial"/>
              </a:rPr>
              <a:t>к</a:t>
            </a:r>
            <a:r>
              <a:rPr sz="1800" b="1" dirty="0">
                <a:latin typeface="Arial"/>
                <a:cs typeface="Arial"/>
              </a:rPr>
              <a:t>ого</a:t>
            </a:r>
            <a:endParaRPr sz="1800">
              <a:latin typeface="Arial"/>
              <a:cs typeface="Arial"/>
            </a:endParaRPr>
          </a:p>
          <a:p>
            <a:pPr marR="128905" algn="ctr">
              <a:lnSpc>
                <a:spcPts val="2150"/>
              </a:lnSpc>
            </a:pPr>
            <a:r>
              <a:rPr sz="1800" b="1" spc="-15" dirty="0">
                <a:latin typeface="Arial"/>
                <a:cs typeface="Arial"/>
              </a:rPr>
              <a:t>поселения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650">
              <a:latin typeface="Arial"/>
              <a:cs typeface="Arial"/>
            </a:endParaRPr>
          </a:p>
          <a:p>
            <a:pPr marL="1256030">
              <a:lnSpc>
                <a:spcPct val="100000"/>
              </a:lnSpc>
              <a:spcBef>
                <a:spcPts val="5"/>
              </a:spcBef>
              <a:tabLst>
                <a:tab pos="4079240" algn="l"/>
                <a:tab pos="5600065" algn="l"/>
                <a:tab pos="7048500" algn="l"/>
              </a:tabLst>
            </a:pPr>
            <a:r>
              <a:rPr sz="1800" spc="-35" dirty="0">
                <a:latin typeface="Microsoft Sans Serif"/>
                <a:cs typeface="Microsoft Sans Serif"/>
              </a:rPr>
              <a:t>Расходы	</a:t>
            </a:r>
            <a:r>
              <a:rPr sz="1800" b="1" spc="-20" dirty="0">
                <a:latin typeface="Arial"/>
                <a:cs typeface="Arial"/>
              </a:rPr>
              <a:t>2020	2021	</a:t>
            </a:r>
            <a:r>
              <a:rPr sz="1800" b="1" spc="-25" dirty="0">
                <a:latin typeface="Arial"/>
                <a:cs typeface="Arial"/>
              </a:rPr>
              <a:t>2022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20"/>
              </a:spcBef>
              <a:tabLst>
                <a:tab pos="3768090" algn="l"/>
                <a:tab pos="5347335" algn="l"/>
                <a:tab pos="6792595" algn="l"/>
              </a:tabLst>
            </a:pPr>
            <a:r>
              <a:rPr sz="1800" spc="-10" dirty="0">
                <a:latin typeface="Microsoft Sans Serif"/>
                <a:cs typeface="Microsoft Sans Serif"/>
              </a:rPr>
              <a:t>Всего </a:t>
            </a:r>
            <a:r>
              <a:rPr sz="1800" spc="-5" dirty="0">
                <a:latin typeface="Microsoft Sans Serif"/>
                <a:cs typeface="Microsoft Sans Serif"/>
              </a:rPr>
              <a:t>расходов </a:t>
            </a:r>
            <a:r>
              <a:rPr sz="1800" dirty="0">
                <a:latin typeface="Microsoft Sans Serif"/>
                <a:cs typeface="Microsoft Sans Serif"/>
              </a:rPr>
              <a:t>(тыс.</a:t>
            </a:r>
            <a:r>
              <a:rPr sz="1800" spc="-4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руб.),	</a:t>
            </a:r>
            <a:r>
              <a:rPr sz="1800" dirty="0">
                <a:latin typeface="Microsoft Sans Serif"/>
                <a:cs typeface="Microsoft Sans Serif"/>
              </a:rPr>
              <a:t>17</a:t>
            </a:r>
            <a:r>
              <a:rPr sz="1800" spc="-10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019,611	</a:t>
            </a:r>
            <a:r>
              <a:rPr sz="1800" spc="-5" dirty="0">
                <a:latin typeface="Microsoft Sans Serif"/>
                <a:cs typeface="Microsoft Sans Serif"/>
              </a:rPr>
              <a:t>3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586,935	</a:t>
            </a:r>
            <a:r>
              <a:rPr sz="1800" spc="-5" dirty="0">
                <a:latin typeface="Microsoft Sans Serif"/>
                <a:cs typeface="Microsoft Sans Serif"/>
              </a:rPr>
              <a:t>3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709,515 </a:t>
            </a:r>
            <a:r>
              <a:rPr sz="1800" spc="-459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в</a:t>
            </a:r>
            <a:r>
              <a:rPr sz="1800" spc="-7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т.</a:t>
            </a:r>
            <a:r>
              <a:rPr sz="1800" spc="-70" dirty="0">
                <a:latin typeface="Microsoft Sans Serif"/>
                <a:cs typeface="Microsoft Sans Serif"/>
              </a:rPr>
              <a:t> </a:t>
            </a:r>
            <a:r>
              <a:rPr sz="1800" spc="-45" dirty="0">
                <a:latin typeface="Microsoft Sans Serif"/>
                <a:cs typeface="Microsoft Sans Serif"/>
              </a:rPr>
              <a:t>ч.</a:t>
            </a:r>
            <a:endParaRPr sz="1800">
              <a:latin typeface="Microsoft Sans Serif"/>
              <a:cs typeface="Microsoft Sans Serif"/>
            </a:endParaRPr>
          </a:p>
          <a:p>
            <a:pPr marL="3823335">
              <a:lnSpc>
                <a:spcPct val="100000"/>
              </a:lnSpc>
              <a:spcBef>
                <a:spcPts val="720"/>
              </a:spcBef>
              <a:tabLst>
                <a:tab pos="5365750" algn="l"/>
                <a:tab pos="6811009" algn="l"/>
              </a:tabLst>
            </a:pPr>
            <a:r>
              <a:rPr sz="1800" spc="-5" dirty="0">
                <a:latin typeface="Microsoft Sans Serif"/>
                <a:cs typeface="Microsoft Sans Serif"/>
              </a:rPr>
              <a:t>2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630,682	</a:t>
            </a:r>
            <a:r>
              <a:rPr sz="1800" spc="-5" dirty="0">
                <a:latin typeface="Microsoft Sans Serif"/>
                <a:cs typeface="Microsoft Sans Serif"/>
              </a:rPr>
              <a:t>2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-50" dirty="0">
                <a:latin typeface="Microsoft Sans Serif"/>
                <a:cs typeface="Microsoft Sans Serif"/>
              </a:rPr>
              <a:t>753,111	</a:t>
            </a:r>
            <a:r>
              <a:rPr sz="1800" spc="-5" dirty="0">
                <a:latin typeface="Microsoft Sans Serif"/>
                <a:cs typeface="Microsoft Sans Serif"/>
              </a:rPr>
              <a:t>2</a:t>
            </a:r>
            <a:r>
              <a:rPr sz="1800" spc="-40" dirty="0">
                <a:latin typeface="Microsoft Sans Serif"/>
                <a:cs typeface="Microsoft Sans Serif"/>
              </a:rPr>
              <a:t> </a:t>
            </a:r>
            <a:r>
              <a:rPr sz="1800" spc="-50" dirty="0">
                <a:latin typeface="Microsoft Sans Serif"/>
                <a:cs typeface="Microsoft Sans Serif"/>
              </a:rPr>
              <a:t>811,711</a:t>
            </a:r>
            <a:endParaRPr sz="18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550">
              <a:latin typeface="Microsoft Sans Serif"/>
              <a:cs typeface="Microsoft Sans Serif"/>
            </a:endParaRPr>
          </a:p>
          <a:p>
            <a:pPr marL="3981450">
              <a:lnSpc>
                <a:spcPct val="100000"/>
              </a:lnSpc>
              <a:tabLst>
                <a:tab pos="5441950" algn="l"/>
                <a:tab pos="6890384" algn="l"/>
              </a:tabLst>
            </a:pPr>
            <a:r>
              <a:rPr sz="1800" spc="-10" dirty="0">
                <a:latin typeface="Microsoft Sans Serif"/>
                <a:cs typeface="Microsoft Sans Serif"/>
              </a:rPr>
              <a:t>98,438	</a:t>
            </a:r>
            <a:r>
              <a:rPr sz="1800" spc="-15" dirty="0">
                <a:latin typeface="Microsoft Sans Serif"/>
                <a:cs typeface="Microsoft Sans Serif"/>
              </a:rPr>
              <a:t>100,132	105,924</a:t>
            </a:r>
            <a:endParaRPr sz="1800">
              <a:latin typeface="Microsoft Sans Serif"/>
              <a:cs typeface="Microsoft Sans Serif"/>
            </a:endParaRPr>
          </a:p>
          <a:p>
            <a:pPr marL="3917315">
              <a:lnSpc>
                <a:spcPct val="100000"/>
              </a:lnSpc>
              <a:spcBef>
                <a:spcPts val="1060"/>
              </a:spcBef>
              <a:tabLst>
                <a:tab pos="5795645" algn="l"/>
                <a:tab pos="7240905" algn="l"/>
              </a:tabLst>
            </a:pPr>
            <a:r>
              <a:rPr sz="1800" spc="-15" dirty="0">
                <a:latin typeface="Microsoft Sans Serif"/>
                <a:cs typeface="Microsoft Sans Serif"/>
              </a:rPr>
              <a:t>517,726	</a:t>
            </a:r>
            <a:r>
              <a:rPr sz="1800" spc="-5" dirty="0">
                <a:latin typeface="Microsoft Sans Serif"/>
                <a:cs typeface="Microsoft Sans Serif"/>
              </a:rPr>
              <a:t>0	0</a:t>
            </a:r>
            <a:endParaRPr sz="18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800">
              <a:latin typeface="Microsoft Sans Serif"/>
              <a:cs typeface="Microsoft Sans Serif"/>
            </a:endParaRPr>
          </a:p>
          <a:p>
            <a:pPr marL="3759200">
              <a:lnSpc>
                <a:spcPct val="100000"/>
              </a:lnSpc>
              <a:spcBef>
                <a:spcPts val="5"/>
              </a:spcBef>
              <a:tabLst>
                <a:tab pos="5441950" algn="l"/>
                <a:tab pos="6890384" algn="l"/>
              </a:tabLst>
            </a:pPr>
            <a:r>
              <a:rPr sz="1800" dirty="0">
                <a:latin typeface="Microsoft Sans Serif"/>
                <a:cs typeface="Microsoft Sans Serif"/>
              </a:rPr>
              <a:t>13</a:t>
            </a:r>
            <a:r>
              <a:rPr sz="1800" spc="-5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578,621	452,402	417,604</a:t>
            </a:r>
            <a:endParaRPr sz="18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500">
              <a:latin typeface="Microsoft Sans Serif"/>
              <a:cs typeface="Microsoft Sans Serif"/>
            </a:endParaRPr>
          </a:p>
          <a:p>
            <a:pPr marL="3917315">
              <a:lnSpc>
                <a:spcPct val="100000"/>
              </a:lnSpc>
              <a:tabLst>
                <a:tab pos="5441950" algn="l"/>
                <a:tab pos="6890384" algn="l"/>
              </a:tabLst>
            </a:pPr>
            <a:r>
              <a:rPr sz="1800" spc="-15" dirty="0">
                <a:latin typeface="Microsoft Sans Serif"/>
                <a:cs typeface="Microsoft Sans Serif"/>
              </a:rPr>
              <a:t>194,143	194,143	194,143</a:t>
            </a:r>
            <a:endParaRPr sz="1800">
              <a:latin typeface="Microsoft Sans Serif"/>
              <a:cs typeface="Microsoft Sans Serif"/>
            </a:endParaRPr>
          </a:p>
          <a:p>
            <a:pPr marR="139700" algn="r">
              <a:lnSpc>
                <a:spcPct val="100000"/>
              </a:lnSpc>
              <a:spcBef>
                <a:spcPts val="1735"/>
              </a:spcBef>
              <a:tabLst>
                <a:tab pos="1420495" algn="l"/>
              </a:tabLst>
            </a:pPr>
            <a:r>
              <a:rPr sz="1600" b="1" spc="-15" dirty="0">
                <a:latin typeface="Arial"/>
                <a:cs typeface="Arial"/>
              </a:rPr>
              <a:t>87,147	</a:t>
            </a:r>
            <a:r>
              <a:rPr sz="1600" b="1" spc="-10" dirty="0">
                <a:latin typeface="Arial"/>
                <a:cs typeface="Arial"/>
              </a:rPr>
              <a:t>180,133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79A8BA">
              <a:alpha val="5097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576" y="0"/>
              <a:ext cx="8308848" cy="685495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8272272" cy="684275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3941063"/>
              <a:ext cx="9076944" cy="291084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l" t="t" r="r" b="b"/>
              <a:pathLst>
                <a:path w="9144000" h="6858000">
                  <a:moveTo>
                    <a:pt x="9137015" y="0"/>
                  </a:moveTo>
                  <a:lnTo>
                    <a:pt x="0" y="0"/>
                  </a:lnTo>
                  <a:lnTo>
                    <a:pt x="0" y="1176020"/>
                  </a:lnTo>
                  <a:lnTo>
                    <a:pt x="40640" y="1156335"/>
                  </a:lnTo>
                  <a:lnTo>
                    <a:pt x="63500" y="1144904"/>
                  </a:lnTo>
                  <a:lnTo>
                    <a:pt x="139700" y="1110614"/>
                  </a:lnTo>
                  <a:lnTo>
                    <a:pt x="195580" y="1086485"/>
                  </a:lnTo>
                  <a:lnTo>
                    <a:pt x="255904" y="1061085"/>
                  </a:lnTo>
                  <a:lnTo>
                    <a:pt x="387985" y="1009014"/>
                  </a:lnTo>
                  <a:lnTo>
                    <a:pt x="460375" y="982345"/>
                  </a:lnTo>
                  <a:lnTo>
                    <a:pt x="575945" y="941704"/>
                  </a:lnTo>
                  <a:lnTo>
                    <a:pt x="700405" y="899795"/>
                  </a:lnTo>
                  <a:lnTo>
                    <a:pt x="833755" y="857885"/>
                  </a:lnTo>
                  <a:lnTo>
                    <a:pt x="974725" y="815975"/>
                  </a:lnTo>
                  <a:lnTo>
                    <a:pt x="1124585" y="773429"/>
                  </a:lnTo>
                  <a:lnTo>
                    <a:pt x="1282065" y="732154"/>
                  </a:lnTo>
                  <a:lnTo>
                    <a:pt x="1447800" y="691514"/>
                  </a:lnTo>
                  <a:lnTo>
                    <a:pt x="1621155" y="651510"/>
                  </a:lnTo>
                  <a:lnTo>
                    <a:pt x="1802130" y="613410"/>
                  </a:lnTo>
                  <a:lnTo>
                    <a:pt x="1990089" y="576579"/>
                  </a:lnTo>
                  <a:lnTo>
                    <a:pt x="2185670" y="541654"/>
                  </a:lnTo>
                  <a:lnTo>
                    <a:pt x="2388235" y="509270"/>
                  </a:lnTo>
                  <a:lnTo>
                    <a:pt x="2597150" y="479425"/>
                  </a:lnTo>
                  <a:lnTo>
                    <a:pt x="2813050" y="451485"/>
                  </a:lnTo>
                  <a:lnTo>
                    <a:pt x="3116580" y="419100"/>
                  </a:lnTo>
                  <a:lnTo>
                    <a:pt x="3588385" y="379095"/>
                  </a:lnTo>
                  <a:lnTo>
                    <a:pt x="4420235" y="325120"/>
                  </a:lnTo>
                  <a:lnTo>
                    <a:pt x="5839460" y="262890"/>
                  </a:lnTo>
                  <a:lnTo>
                    <a:pt x="7505700" y="223520"/>
                  </a:lnTo>
                  <a:lnTo>
                    <a:pt x="9123680" y="217804"/>
                  </a:lnTo>
                  <a:lnTo>
                    <a:pt x="9123680" y="216534"/>
                  </a:lnTo>
                  <a:lnTo>
                    <a:pt x="9124950" y="160020"/>
                  </a:lnTo>
                  <a:lnTo>
                    <a:pt x="9129395" y="93979"/>
                  </a:lnTo>
                  <a:lnTo>
                    <a:pt x="9133840" y="34290"/>
                  </a:lnTo>
                  <a:lnTo>
                    <a:pt x="9137015" y="0"/>
                  </a:lnTo>
                  <a:close/>
                </a:path>
                <a:path w="9144000" h="6858000">
                  <a:moveTo>
                    <a:pt x="9123680" y="217804"/>
                  </a:moveTo>
                  <a:lnTo>
                    <a:pt x="8729980" y="217804"/>
                  </a:lnTo>
                  <a:lnTo>
                    <a:pt x="9123680" y="220979"/>
                  </a:lnTo>
                  <a:lnTo>
                    <a:pt x="9123680" y="217804"/>
                  </a:lnTo>
                  <a:close/>
                </a:path>
                <a:path w="9144000" h="6858000">
                  <a:moveTo>
                    <a:pt x="0" y="6344285"/>
                  </a:moveTo>
                  <a:lnTo>
                    <a:pt x="0" y="6857999"/>
                  </a:lnTo>
                  <a:lnTo>
                    <a:pt x="9144000" y="6857999"/>
                  </a:lnTo>
                  <a:lnTo>
                    <a:pt x="9144000" y="6355715"/>
                  </a:lnTo>
                  <a:lnTo>
                    <a:pt x="730885" y="6355715"/>
                  </a:lnTo>
                  <a:lnTo>
                    <a:pt x="275590" y="6351905"/>
                  </a:lnTo>
                  <a:lnTo>
                    <a:pt x="0" y="6344285"/>
                  </a:lnTo>
                  <a:close/>
                </a:path>
                <a:path w="9144000" h="6858000">
                  <a:moveTo>
                    <a:pt x="9123680" y="4020185"/>
                  </a:moveTo>
                  <a:lnTo>
                    <a:pt x="9107170" y="4041775"/>
                  </a:lnTo>
                  <a:lnTo>
                    <a:pt x="9090025" y="4064000"/>
                  </a:lnTo>
                  <a:lnTo>
                    <a:pt x="9071610" y="4086225"/>
                  </a:lnTo>
                  <a:lnTo>
                    <a:pt x="9053195" y="4109720"/>
                  </a:lnTo>
                  <a:lnTo>
                    <a:pt x="9013825" y="4156710"/>
                  </a:lnTo>
                  <a:lnTo>
                    <a:pt x="8949055" y="4231640"/>
                  </a:lnTo>
                  <a:lnTo>
                    <a:pt x="8902700" y="4283075"/>
                  </a:lnTo>
                  <a:lnTo>
                    <a:pt x="8853170" y="4336415"/>
                  </a:lnTo>
                  <a:lnTo>
                    <a:pt x="8827135" y="4363085"/>
                  </a:lnTo>
                  <a:lnTo>
                    <a:pt x="8801100" y="4391025"/>
                  </a:lnTo>
                  <a:lnTo>
                    <a:pt x="8745855" y="4446270"/>
                  </a:lnTo>
                  <a:lnTo>
                    <a:pt x="8688070" y="4502785"/>
                  </a:lnTo>
                  <a:lnTo>
                    <a:pt x="8657590" y="4531360"/>
                  </a:lnTo>
                  <a:lnTo>
                    <a:pt x="8627110" y="4560570"/>
                  </a:lnTo>
                  <a:lnTo>
                    <a:pt x="8595995" y="4589145"/>
                  </a:lnTo>
                  <a:lnTo>
                    <a:pt x="8530590" y="4648200"/>
                  </a:lnTo>
                  <a:lnTo>
                    <a:pt x="8497570" y="4677410"/>
                  </a:lnTo>
                  <a:lnTo>
                    <a:pt x="8463280" y="4707255"/>
                  </a:lnTo>
                  <a:lnTo>
                    <a:pt x="8392795" y="4766310"/>
                  </a:lnTo>
                  <a:lnTo>
                    <a:pt x="8319134" y="4826000"/>
                  </a:lnTo>
                  <a:lnTo>
                    <a:pt x="8281034" y="4856480"/>
                  </a:lnTo>
                  <a:lnTo>
                    <a:pt x="8242934" y="4886325"/>
                  </a:lnTo>
                  <a:lnTo>
                    <a:pt x="8203565" y="4916170"/>
                  </a:lnTo>
                  <a:lnTo>
                    <a:pt x="8163559" y="4946015"/>
                  </a:lnTo>
                  <a:lnTo>
                    <a:pt x="8122920" y="4975860"/>
                  </a:lnTo>
                  <a:lnTo>
                    <a:pt x="8081645" y="5005705"/>
                  </a:lnTo>
                  <a:lnTo>
                    <a:pt x="8039734" y="5035550"/>
                  </a:lnTo>
                  <a:lnTo>
                    <a:pt x="7953375" y="5094605"/>
                  </a:lnTo>
                  <a:lnTo>
                    <a:pt x="7909559" y="5123815"/>
                  </a:lnTo>
                  <a:lnTo>
                    <a:pt x="7818755" y="5182235"/>
                  </a:lnTo>
                  <a:lnTo>
                    <a:pt x="7725409" y="5240020"/>
                  </a:lnTo>
                  <a:lnTo>
                    <a:pt x="7629525" y="5296535"/>
                  </a:lnTo>
                  <a:lnTo>
                    <a:pt x="7530465" y="5352415"/>
                  </a:lnTo>
                  <a:lnTo>
                    <a:pt x="7428230" y="5407025"/>
                  </a:lnTo>
                  <a:lnTo>
                    <a:pt x="7323455" y="5460365"/>
                  </a:lnTo>
                  <a:lnTo>
                    <a:pt x="7270115" y="5486400"/>
                  </a:lnTo>
                  <a:lnTo>
                    <a:pt x="7161530" y="5537200"/>
                  </a:lnTo>
                  <a:lnTo>
                    <a:pt x="7105650" y="5562600"/>
                  </a:lnTo>
                  <a:lnTo>
                    <a:pt x="6934834" y="5634990"/>
                  </a:lnTo>
                  <a:lnTo>
                    <a:pt x="6816725" y="5680710"/>
                  </a:lnTo>
                  <a:lnTo>
                    <a:pt x="6757034" y="5702935"/>
                  </a:lnTo>
                  <a:lnTo>
                    <a:pt x="6696709" y="5724525"/>
                  </a:lnTo>
                  <a:lnTo>
                    <a:pt x="6572884" y="5766435"/>
                  </a:lnTo>
                  <a:lnTo>
                    <a:pt x="6510020" y="5786120"/>
                  </a:lnTo>
                  <a:lnTo>
                    <a:pt x="6382385" y="5824220"/>
                  </a:lnTo>
                  <a:lnTo>
                    <a:pt x="6317615" y="5842635"/>
                  </a:lnTo>
                  <a:lnTo>
                    <a:pt x="6214745" y="5869305"/>
                  </a:lnTo>
                  <a:lnTo>
                    <a:pt x="6099175" y="5897245"/>
                  </a:lnTo>
                  <a:lnTo>
                    <a:pt x="5977890" y="5924550"/>
                  </a:lnTo>
                  <a:lnTo>
                    <a:pt x="5852160" y="5950585"/>
                  </a:lnTo>
                  <a:lnTo>
                    <a:pt x="5676900" y="5984875"/>
                  </a:lnTo>
                  <a:lnTo>
                    <a:pt x="5494655" y="6016625"/>
                  </a:lnTo>
                  <a:lnTo>
                    <a:pt x="5255895" y="6054725"/>
                  </a:lnTo>
                  <a:lnTo>
                    <a:pt x="4957445" y="6097270"/>
                  </a:lnTo>
                  <a:lnTo>
                    <a:pt x="4593590" y="6142990"/>
                  </a:lnTo>
                  <a:lnTo>
                    <a:pt x="4107179" y="6194425"/>
                  </a:lnTo>
                  <a:lnTo>
                    <a:pt x="3549650" y="6243320"/>
                  </a:lnTo>
                  <a:lnTo>
                    <a:pt x="2870835" y="6289675"/>
                  </a:lnTo>
                  <a:lnTo>
                    <a:pt x="2139950" y="6326505"/>
                  </a:lnTo>
                  <a:lnTo>
                    <a:pt x="1383030" y="6349365"/>
                  </a:lnTo>
                  <a:lnTo>
                    <a:pt x="730885" y="6355715"/>
                  </a:lnTo>
                  <a:lnTo>
                    <a:pt x="9144000" y="6355715"/>
                  </a:lnTo>
                  <a:lnTo>
                    <a:pt x="9144000" y="6016625"/>
                  </a:lnTo>
                  <a:lnTo>
                    <a:pt x="9123680" y="4020185"/>
                  </a:lnTo>
                  <a:close/>
                </a:path>
              </a:pathLst>
            </a:custGeom>
            <a:solidFill>
              <a:srgbClr val="A6C4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9179084"/>
              </p:ext>
            </p:extLst>
          </p:nvPr>
        </p:nvGraphicFramePr>
        <p:xfrm>
          <a:off x="471220" y="152400"/>
          <a:ext cx="8134985" cy="637473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86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270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230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2176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537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2072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8140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416F9C"/>
                      </a:solidFill>
                      <a:prstDash val="solid"/>
                    </a:lnR>
                    <a:lnB w="6350">
                      <a:solidFill>
                        <a:srgbClr val="416F9C"/>
                      </a:solidFill>
                      <a:prstDash val="solid"/>
                    </a:lnB>
                    <a:solidFill>
                      <a:srgbClr val="BAD2DB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527050">
                        <a:lnSpc>
                          <a:spcPct val="100000"/>
                        </a:lnSpc>
                        <a:spcBef>
                          <a:spcPts val="1820"/>
                        </a:spcBef>
                      </a:pPr>
                      <a:r>
                        <a:rPr sz="1900" spc="-10" dirty="0">
                          <a:latin typeface="Malgun Gothic Semilight"/>
                          <a:cs typeface="Malgun Gothic Semilight"/>
                        </a:rPr>
                        <a:t>Расходы</a:t>
                      </a:r>
                      <a:r>
                        <a:rPr sz="1900" spc="40" dirty="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sz="1900" spc="-5" dirty="0">
                          <a:latin typeface="Malgun Gothic Semilight"/>
                          <a:cs typeface="Malgun Gothic Semilight"/>
                        </a:rPr>
                        <a:t>бюджета</a:t>
                      </a:r>
                      <a:r>
                        <a:rPr sz="1900" spc="50" dirty="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sz="1900" spc="-5" dirty="0">
                          <a:latin typeface="Malgun Gothic Semilight"/>
                          <a:cs typeface="Malgun Gothic Semilight"/>
                        </a:rPr>
                        <a:t>Дзержинского</a:t>
                      </a:r>
                      <a:r>
                        <a:rPr sz="1900" spc="60" dirty="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sz="1900" spc="-5" dirty="0">
                          <a:latin typeface="Malgun Gothic Semilight"/>
                          <a:cs typeface="Malgun Gothic Semilight"/>
                        </a:rPr>
                        <a:t>сельского</a:t>
                      </a:r>
                      <a:r>
                        <a:rPr sz="1900" spc="40" dirty="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sz="1900" spc="-10" dirty="0">
                          <a:latin typeface="Malgun Gothic Semilight"/>
                          <a:cs typeface="Malgun Gothic Semilight"/>
                        </a:rPr>
                        <a:t>поселения</a:t>
                      </a:r>
                      <a:endParaRPr sz="19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231140" marB="0">
                    <a:lnL w="12700">
                      <a:solidFill>
                        <a:srgbClr val="416F9C"/>
                      </a:solidFill>
                      <a:prstDash val="solid"/>
                    </a:lnL>
                    <a:lnR w="12700">
                      <a:solidFill>
                        <a:srgbClr val="416F9C"/>
                      </a:solidFill>
                      <a:prstDash val="solid"/>
                    </a:lnR>
                    <a:lnT w="12700">
                      <a:solidFill>
                        <a:srgbClr val="416F9C"/>
                      </a:solidFill>
                      <a:prstDash val="solid"/>
                    </a:lnT>
                    <a:lnB w="76200">
                      <a:solidFill>
                        <a:srgbClr val="7575D1"/>
                      </a:solidFill>
                      <a:prstDash val="solid"/>
                    </a:lnB>
                    <a:solidFill>
                      <a:srgbClr val="9AB9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416F9C"/>
                      </a:solidFill>
                      <a:prstDash val="solid"/>
                    </a:lnL>
                    <a:lnB w="53975">
                      <a:solidFill>
                        <a:srgbClr val="7B50DD"/>
                      </a:solidFill>
                      <a:prstDash val="solid"/>
                    </a:lnB>
                    <a:solidFill>
                      <a:srgbClr val="BAD2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27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416F9C"/>
                      </a:solidFill>
                      <a:prstDash val="solid"/>
                    </a:lnT>
                    <a:solidFill>
                      <a:srgbClr val="7B5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416F9C"/>
                      </a:solidFill>
                      <a:prstDash val="solid"/>
                    </a:lnR>
                    <a:lnT w="76200">
                      <a:solidFill>
                        <a:srgbClr val="7575D1"/>
                      </a:solidFill>
                      <a:prstDash val="solid"/>
                    </a:lnT>
                    <a:solidFill>
                      <a:srgbClr val="7B50D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8862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900" spc="-10" dirty="0" smtClean="0">
                          <a:latin typeface="Malgun Gothic Semilight"/>
                          <a:cs typeface="Malgun Gothic Semilight"/>
                        </a:rPr>
                        <a:t>202</a:t>
                      </a:r>
                      <a:r>
                        <a:rPr lang="ru-RU" sz="1900" spc="-10" dirty="0" smtClean="0">
                          <a:latin typeface="Malgun Gothic Semilight"/>
                          <a:cs typeface="Malgun Gothic Semilight"/>
                        </a:rPr>
                        <a:t>5</a:t>
                      </a:r>
                      <a:r>
                        <a:rPr sz="1900" spc="-5" dirty="0" smtClean="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sz="1900" spc="-15" dirty="0">
                          <a:latin typeface="Malgun Gothic Semilight"/>
                          <a:cs typeface="Malgun Gothic Semilight"/>
                        </a:rPr>
                        <a:t>год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416F9C"/>
                      </a:solidFill>
                      <a:prstDash val="solid"/>
                    </a:lnL>
                    <a:lnR w="12700">
                      <a:solidFill>
                        <a:srgbClr val="416F9C"/>
                      </a:solidFill>
                      <a:prstDash val="solid"/>
                    </a:lnR>
                    <a:lnT w="76200">
                      <a:solidFill>
                        <a:srgbClr val="7575D1"/>
                      </a:solidFill>
                      <a:prstDash val="solid"/>
                    </a:lnT>
                    <a:lnB w="28575">
                      <a:solidFill>
                        <a:srgbClr val="416F9C"/>
                      </a:solidFill>
                      <a:prstDash val="solid"/>
                    </a:lnB>
                    <a:solidFill>
                      <a:srgbClr val="7B50D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27114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900" spc="-10" dirty="0" smtClean="0">
                          <a:latin typeface="Malgun Gothic Semilight"/>
                          <a:cs typeface="Malgun Gothic Semilight"/>
                        </a:rPr>
                        <a:t>202</a:t>
                      </a:r>
                      <a:r>
                        <a:rPr lang="ru-RU" sz="1900" spc="-10" dirty="0" smtClean="0">
                          <a:latin typeface="Malgun Gothic Semilight"/>
                          <a:cs typeface="Malgun Gothic Semilight"/>
                        </a:rPr>
                        <a:t>6</a:t>
                      </a:r>
                      <a:r>
                        <a:rPr sz="1900" dirty="0" smtClean="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sz="1900" spc="-25" dirty="0">
                          <a:latin typeface="Malgun Gothic Semilight"/>
                          <a:cs typeface="Malgun Gothic Semilight"/>
                        </a:rPr>
                        <a:t>год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416F9C"/>
                      </a:solidFill>
                      <a:prstDash val="solid"/>
                    </a:lnL>
                    <a:lnR w="19050">
                      <a:solidFill>
                        <a:srgbClr val="416F9C"/>
                      </a:solidFill>
                      <a:prstDash val="solid"/>
                    </a:lnR>
                    <a:lnT w="76200">
                      <a:solidFill>
                        <a:srgbClr val="7575D1"/>
                      </a:solidFill>
                      <a:prstDash val="solid"/>
                    </a:lnT>
                    <a:lnB w="19050">
                      <a:solidFill>
                        <a:srgbClr val="416F9C"/>
                      </a:solidFill>
                      <a:prstDash val="solid"/>
                    </a:lnB>
                    <a:solidFill>
                      <a:srgbClr val="7B50DD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26670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900" spc="-10" dirty="0" smtClean="0">
                          <a:latin typeface="Malgun Gothic Semilight"/>
                          <a:cs typeface="Malgun Gothic Semilight"/>
                        </a:rPr>
                        <a:t>202</a:t>
                      </a:r>
                      <a:r>
                        <a:rPr lang="ru-RU" sz="1900" spc="-10" dirty="0" smtClean="0">
                          <a:latin typeface="Malgun Gothic Semilight"/>
                          <a:cs typeface="Malgun Gothic Semilight"/>
                        </a:rPr>
                        <a:t>7</a:t>
                      </a:r>
                      <a:r>
                        <a:rPr sz="1900" spc="-5" dirty="0" smtClean="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sz="1900" spc="-15" dirty="0">
                          <a:latin typeface="Malgun Gothic Semilight"/>
                          <a:cs typeface="Malgun Gothic Semilight"/>
                        </a:rPr>
                        <a:t>год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42544" marB="0">
                    <a:lnL w="19050">
                      <a:solidFill>
                        <a:srgbClr val="416F9C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7575D1"/>
                      </a:solidFill>
                      <a:prstDash val="solid"/>
                    </a:lnT>
                    <a:lnB w="19050">
                      <a:solidFill>
                        <a:srgbClr val="416F9C"/>
                      </a:solidFill>
                      <a:prstDash val="solid"/>
                    </a:lnB>
                    <a:solidFill>
                      <a:srgbClr val="7B50DD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4027">
                <a:tc gridSpan="2">
                  <a:txBody>
                    <a:bodyPr/>
                    <a:lstStyle/>
                    <a:p>
                      <a:pPr marL="1147445">
                        <a:lnSpc>
                          <a:spcPts val="1630"/>
                        </a:lnSpc>
                      </a:pPr>
                      <a:r>
                        <a:rPr sz="1900" spc="-15" dirty="0">
                          <a:latin typeface="Malgun Gothic Semilight"/>
                          <a:cs typeface="Malgun Gothic Semilight"/>
                        </a:rPr>
                        <a:t>РАСХОДЫ</a:t>
                      </a:r>
                      <a:endParaRPr sz="19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416F9C"/>
                      </a:solidFill>
                      <a:prstDash val="solid"/>
                    </a:lnR>
                    <a:lnB w="28575">
                      <a:solidFill>
                        <a:srgbClr val="416F9C"/>
                      </a:solidFill>
                      <a:prstDash val="solid"/>
                    </a:lnB>
                    <a:solidFill>
                      <a:srgbClr val="7B50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2544" marB="0">
                    <a:lnL w="38100">
                      <a:solidFill>
                        <a:srgbClr val="416F9C"/>
                      </a:solidFill>
                      <a:prstDash val="solid"/>
                    </a:lnL>
                    <a:lnR w="12700">
                      <a:solidFill>
                        <a:srgbClr val="416F9C"/>
                      </a:solidFill>
                      <a:prstDash val="solid"/>
                    </a:lnR>
                    <a:lnT w="76200">
                      <a:solidFill>
                        <a:srgbClr val="7575D1"/>
                      </a:solidFill>
                      <a:prstDash val="solid"/>
                    </a:lnT>
                    <a:lnB w="28575">
                      <a:solidFill>
                        <a:srgbClr val="416F9C"/>
                      </a:solidFill>
                      <a:prstDash val="solid"/>
                    </a:lnB>
                    <a:solidFill>
                      <a:srgbClr val="7B50D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2544" marB="0">
                    <a:lnL w="12700">
                      <a:solidFill>
                        <a:srgbClr val="416F9C"/>
                      </a:solidFill>
                      <a:prstDash val="solid"/>
                    </a:lnL>
                    <a:lnR w="19050">
                      <a:solidFill>
                        <a:srgbClr val="416F9C"/>
                      </a:solidFill>
                      <a:prstDash val="solid"/>
                    </a:lnR>
                    <a:lnT w="76200">
                      <a:solidFill>
                        <a:srgbClr val="7575D1"/>
                      </a:solidFill>
                      <a:prstDash val="solid"/>
                    </a:lnT>
                    <a:lnB w="19050">
                      <a:solidFill>
                        <a:srgbClr val="416F9C"/>
                      </a:solidFill>
                      <a:prstDash val="solid"/>
                    </a:lnB>
                    <a:solidFill>
                      <a:srgbClr val="7B50DD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2544" marB="0">
                    <a:lnL w="19050">
                      <a:solidFill>
                        <a:srgbClr val="416F9C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76200">
                      <a:solidFill>
                        <a:srgbClr val="7575D1"/>
                      </a:solidFill>
                      <a:prstDash val="solid"/>
                    </a:lnT>
                    <a:lnB w="19050">
                      <a:solidFill>
                        <a:srgbClr val="416F9C"/>
                      </a:solidFill>
                      <a:prstDash val="solid"/>
                    </a:lnB>
                    <a:solidFill>
                      <a:srgbClr val="7B50DD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35761">
                <a:tc gridSpan="2">
                  <a:txBody>
                    <a:bodyPr/>
                    <a:lstStyle/>
                    <a:p>
                      <a:pPr marL="302895" marR="396875">
                        <a:lnSpc>
                          <a:spcPct val="102200"/>
                        </a:lnSpc>
                        <a:spcBef>
                          <a:spcPts val="75"/>
                        </a:spcBef>
                      </a:pPr>
                      <a:r>
                        <a:rPr sz="1900" spc="-10" dirty="0">
                          <a:latin typeface="Malgun Gothic Semilight"/>
                          <a:cs typeface="Malgun Gothic Semilight"/>
                        </a:rPr>
                        <a:t>Всего</a:t>
                      </a:r>
                      <a:r>
                        <a:rPr sz="1900" spc="10" dirty="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sz="1900" spc="-5" dirty="0">
                          <a:latin typeface="Malgun Gothic Semilight"/>
                          <a:cs typeface="Malgun Gothic Semilight"/>
                        </a:rPr>
                        <a:t>расходов</a:t>
                      </a:r>
                      <a:r>
                        <a:rPr sz="1900" spc="5" dirty="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sz="1900" spc="-5" dirty="0">
                          <a:latin typeface="Malgun Gothic Semilight"/>
                          <a:cs typeface="Malgun Gothic Semilight"/>
                        </a:rPr>
                        <a:t>(тыс.</a:t>
                      </a:r>
                      <a:r>
                        <a:rPr sz="1900" spc="-10" dirty="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sz="1900" spc="-5" dirty="0">
                          <a:latin typeface="Malgun Gothic Semilight"/>
                          <a:cs typeface="Malgun Gothic Semilight"/>
                        </a:rPr>
                        <a:t>руб.), </a:t>
                      </a:r>
                      <a:r>
                        <a:rPr sz="1900" spc="-520" dirty="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sz="1900" spc="-5" dirty="0">
                          <a:latin typeface="Malgun Gothic Semilight"/>
                          <a:cs typeface="Malgun Gothic Semilight"/>
                        </a:rPr>
                        <a:t>в</a:t>
                      </a:r>
                      <a:r>
                        <a:rPr sz="1900" dirty="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sz="1900" spc="-5" dirty="0">
                          <a:latin typeface="Malgun Gothic Semilight"/>
                          <a:cs typeface="Malgun Gothic Semilight"/>
                        </a:rPr>
                        <a:t>т.</a:t>
                      </a:r>
                      <a:r>
                        <a:rPr sz="1900" spc="20" dirty="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sz="1900" spc="-25" dirty="0">
                          <a:latin typeface="Malgun Gothic Semilight"/>
                          <a:cs typeface="Malgun Gothic Semilight"/>
                        </a:rPr>
                        <a:t>ч.</a:t>
                      </a:r>
                      <a:endParaRPr sz="19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952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416F9C"/>
                      </a:solidFill>
                      <a:prstDash val="solid"/>
                    </a:lnR>
                    <a:lnT w="28575">
                      <a:solidFill>
                        <a:srgbClr val="416F9C"/>
                      </a:solidFill>
                      <a:prstDash val="solid"/>
                    </a:lnT>
                    <a:lnB w="19050">
                      <a:solidFill>
                        <a:srgbClr val="416F9C"/>
                      </a:solidFill>
                      <a:prstDash val="solid"/>
                    </a:lnB>
                    <a:solidFill>
                      <a:srgbClr val="D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5445">
                        <a:lnSpc>
                          <a:spcPct val="100000"/>
                        </a:lnSpc>
                        <a:spcBef>
                          <a:spcPts val="1375"/>
                        </a:spcBef>
                      </a:pPr>
                      <a:r>
                        <a:rPr lang="ru-RU" sz="1900" spc="-10" dirty="0" smtClean="0">
                          <a:latin typeface="Malgun Gothic Semilight"/>
                          <a:cs typeface="Malgun Gothic Semilight"/>
                        </a:rPr>
                        <a:t>43 378,7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74625" marB="0">
                    <a:lnL w="28575">
                      <a:solidFill>
                        <a:srgbClr val="416F9C"/>
                      </a:solidFill>
                      <a:prstDash val="solid"/>
                    </a:lnL>
                    <a:lnR w="38100">
                      <a:solidFill>
                        <a:srgbClr val="416F9C"/>
                      </a:solidFill>
                      <a:prstDash val="solid"/>
                    </a:lnR>
                    <a:lnT w="28575">
                      <a:solidFill>
                        <a:srgbClr val="416F9C"/>
                      </a:solidFill>
                      <a:prstDash val="solid"/>
                    </a:lnT>
                    <a:lnB w="28575">
                      <a:solidFill>
                        <a:srgbClr val="416F9C"/>
                      </a:solidFill>
                      <a:prstDash val="solid"/>
                    </a:lnB>
                    <a:solidFill>
                      <a:srgbClr val="D7F6FA"/>
                    </a:solidFill>
                  </a:tcPr>
                </a:tc>
                <a:tc>
                  <a:txBody>
                    <a:bodyPr/>
                    <a:lstStyle/>
                    <a:p>
                      <a:pPr marR="172720" algn="r">
                        <a:lnSpc>
                          <a:spcPct val="100000"/>
                        </a:lnSpc>
                        <a:spcBef>
                          <a:spcPts val="1470"/>
                        </a:spcBef>
                      </a:pPr>
                      <a:r>
                        <a:rPr lang="ru-RU" sz="1900" spc="-10" dirty="0" smtClean="0">
                          <a:latin typeface="Malgun Gothic Semilight"/>
                          <a:cs typeface="Malgun Gothic Semilight"/>
                        </a:rPr>
                        <a:t>42 672,6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86690" marB="0">
                    <a:lnL w="38100">
                      <a:solidFill>
                        <a:srgbClr val="416F9C"/>
                      </a:solidFill>
                      <a:prstDash val="solid"/>
                    </a:lnL>
                    <a:lnR w="19050">
                      <a:solidFill>
                        <a:srgbClr val="416F9C"/>
                      </a:solidFill>
                      <a:prstDash val="solid"/>
                    </a:lnR>
                    <a:lnT w="19050">
                      <a:solidFill>
                        <a:srgbClr val="416F9C"/>
                      </a:solidFill>
                      <a:prstDash val="solid"/>
                    </a:lnT>
                    <a:lnB w="19050">
                      <a:solidFill>
                        <a:srgbClr val="416F9C"/>
                      </a:solidFill>
                      <a:prstDash val="solid"/>
                    </a:lnB>
                    <a:solidFill>
                      <a:srgbClr val="D7F6F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99720">
                        <a:lnSpc>
                          <a:spcPct val="100000"/>
                        </a:lnSpc>
                        <a:spcBef>
                          <a:spcPts val="1520"/>
                        </a:spcBef>
                      </a:pPr>
                      <a:r>
                        <a:rPr lang="ru-RU" sz="1900" spc="-10" dirty="0" smtClean="0">
                          <a:latin typeface="Malgun Gothic Semilight"/>
                          <a:cs typeface="Malgun Gothic Semilight"/>
                        </a:rPr>
                        <a:t>32 358,2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93040" marB="0">
                    <a:lnL w="19050">
                      <a:solidFill>
                        <a:srgbClr val="416F9C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416F9C"/>
                      </a:solidFill>
                      <a:prstDash val="solid"/>
                    </a:lnT>
                    <a:lnB w="19050">
                      <a:solidFill>
                        <a:srgbClr val="416F9C"/>
                      </a:solidFill>
                      <a:prstDash val="solid"/>
                    </a:lnB>
                    <a:solidFill>
                      <a:srgbClr val="D7F6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34364">
                <a:tc gridSpan="2">
                  <a:txBody>
                    <a:bodyPr/>
                    <a:lstStyle/>
                    <a:p>
                      <a:pPr marL="107950" marR="877569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5" dirty="0">
                          <a:latin typeface="Arial"/>
                          <a:cs typeface="Arial"/>
                        </a:rPr>
                        <a:t>Общегосударственные </a:t>
                      </a:r>
                      <a:r>
                        <a:rPr sz="1800" b="1" spc="-4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вопросы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048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416F9C"/>
                      </a:solidFill>
                      <a:prstDash val="solid"/>
                    </a:lnR>
                    <a:lnT w="19050">
                      <a:solidFill>
                        <a:srgbClr val="416F9C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A1A1D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2275">
                        <a:lnSpc>
                          <a:spcPct val="100000"/>
                        </a:lnSpc>
                        <a:spcBef>
                          <a:spcPts val="1415"/>
                        </a:spcBef>
                      </a:pPr>
                      <a:r>
                        <a:rPr lang="ru-RU" sz="1900" spc="-5" dirty="0" smtClean="0">
                          <a:latin typeface="Malgun Gothic Semilight"/>
                          <a:cs typeface="Malgun Gothic Semilight"/>
                        </a:rPr>
                        <a:t>13 079,9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79705" marB="0">
                    <a:lnL w="28575">
                      <a:solidFill>
                        <a:srgbClr val="416F9C"/>
                      </a:solidFill>
                      <a:prstDash val="solid"/>
                    </a:lnL>
                    <a:lnR w="12700">
                      <a:solidFill>
                        <a:srgbClr val="416F9C"/>
                      </a:solidFill>
                      <a:prstDash val="solid"/>
                    </a:lnR>
                    <a:lnT w="28575">
                      <a:solidFill>
                        <a:srgbClr val="416F9C"/>
                      </a:solidFill>
                      <a:prstDash val="solid"/>
                    </a:lnT>
                    <a:lnB w="19050">
                      <a:solidFill>
                        <a:srgbClr val="416F9C"/>
                      </a:solidFill>
                      <a:prstDash val="solid"/>
                    </a:lnB>
                    <a:solidFill>
                      <a:srgbClr val="ACA2F1"/>
                    </a:solidFill>
                  </a:tcPr>
                </a:tc>
                <a:tc>
                  <a:txBody>
                    <a:bodyPr/>
                    <a:lstStyle/>
                    <a:p>
                      <a:pPr marL="304800">
                        <a:lnSpc>
                          <a:spcPct val="100000"/>
                        </a:lnSpc>
                        <a:spcBef>
                          <a:spcPts val="1460"/>
                        </a:spcBef>
                      </a:pPr>
                      <a:r>
                        <a:rPr lang="ru-RU" sz="1900" spc="-5" dirty="0" smtClean="0">
                          <a:latin typeface="Malgun Gothic Semilight"/>
                          <a:cs typeface="Malgun Gothic Semilight"/>
                        </a:rPr>
                        <a:t>11 557,6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85420" marB="0">
                    <a:lnL w="12700">
                      <a:solidFill>
                        <a:srgbClr val="416F9C"/>
                      </a:solidFill>
                      <a:prstDash val="solid"/>
                    </a:lnL>
                    <a:lnR w="12700">
                      <a:solidFill>
                        <a:srgbClr val="416F9C"/>
                      </a:solidFill>
                      <a:prstDash val="solid"/>
                    </a:lnR>
                    <a:lnT w="19050">
                      <a:solidFill>
                        <a:srgbClr val="416F9C"/>
                      </a:solidFill>
                      <a:prstDash val="solid"/>
                    </a:lnT>
                    <a:lnB w="19050">
                      <a:solidFill>
                        <a:srgbClr val="416F9C"/>
                      </a:solidFill>
                      <a:prstDash val="solid"/>
                    </a:lnB>
                    <a:solidFill>
                      <a:srgbClr val="ACA2F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39725">
                        <a:lnSpc>
                          <a:spcPct val="100000"/>
                        </a:lnSpc>
                        <a:spcBef>
                          <a:spcPts val="1605"/>
                        </a:spcBef>
                      </a:pPr>
                      <a:r>
                        <a:rPr lang="ru-RU" sz="1900" spc="-5" dirty="0" smtClean="0">
                          <a:latin typeface="Malgun Gothic Semilight"/>
                          <a:cs typeface="Malgun Gothic Semilight"/>
                        </a:rPr>
                        <a:t>11 557,6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203835" marB="0">
                    <a:lnL w="12700">
                      <a:solidFill>
                        <a:srgbClr val="416F9C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416F9C"/>
                      </a:solidFill>
                      <a:prstDash val="solid"/>
                    </a:lnT>
                    <a:lnB w="12700">
                      <a:solidFill>
                        <a:srgbClr val="416F9C"/>
                      </a:solidFill>
                      <a:prstDash val="solid"/>
                    </a:lnB>
                    <a:solidFill>
                      <a:srgbClr val="ACA2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09956">
                <a:tc gridSpan="2"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800" b="1" spc="-15" dirty="0">
                          <a:latin typeface="Arial"/>
                          <a:cs typeface="Arial"/>
                        </a:rPr>
                        <a:t>Нац.оборона,безопасность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730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416F9C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1D1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19430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lang="ru-RU" sz="1900" spc="-5" dirty="0" smtClean="0">
                          <a:latin typeface="Malgun Gothic Semilight"/>
                          <a:cs typeface="Malgun Gothic Semilight"/>
                        </a:rPr>
                        <a:t>407,3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72390" marB="0">
                    <a:lnL w="28575">
                      <a:solidFill>
                        <a:srgbClr val="416F9C"/>
                      </a:solidFill>
                      <a:prstDash val="solid"/>
                    </a:lnL>
                    <a:lnR w="19050">
                      <a:solidFill>
                        <a:srgbClr val="416F9C"/>
                      </a:solidFill>
                      <a:prstDash val="solid"/>
                    </a:lnR>
                    <a:lnT w="19050">
                      <a:solidFill>
                        <a:srgbClr val="416F9C"/>
                      </a:solidFill>
                      <a:prstDash val="solid"/>
                    </a:lnT>
                    <a:lnB w="28575">
                      <a:solidFill>
                        <a:srgbClr val="416F9C"/>
                      </a:solidFill>
                      <a:prstDash val="solid"/>
                    </a:lnB>
                    <a:solidFill>
                      <a:srgbClr val="CFC9FA"/>
                    </a:solidFill>
                  </a:tcPr>
                </a:tc>
                <a:tc>
                  <a:txBody>
                    <a:bodyPr/>
                    <a:lstStyle/>
                    <a:p>
                      <a:pPr marL="40195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lang="ru-RU" sz="1900" spc="-15" dirty="0" smtClean="0">
                          <a:latin typeface="Malgun Gothic Semilight"/>
                          <a:cs typeface="Malgun Gothic Semilight"/>
                        </a:rPr>
                        <a:t>441,8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72390" marB="0">
                    <a:lnL w="19050">
                      <a:solidFill>
                        <a:srgbClr val="416F9C"/>
                      </a:solidFill>
                      <a:prstDash val="solid"/>
                    </a:lnL>
                    <a:lnR w="28575">
                      <a:solidFill>
                        <a:srgbClr val="416F9C"/>
                      </a:solidFill>
                      <a:prstDash val="solid"/>
                    </a:lnR>
                    <a:lnT w="19050">
                      <a:solidFill>
                        <a:srgbClr val="416F9C"/>
                      </a:solidFill>
                      <a:prstDash val="solid"/>
                    </a:lnT>
                    <a:lnB w="19050">
                      <a:solidFill>
                        <a:srgbClr val="416F9C"/>
                      </a:solidFill>
                      <a:prstDash val="solid"/>
                    </a:lnB>
                    <a:solidFill>
                      <a:srgbClr val="CFC9F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6164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lang="ru-RU" sz="1900" spc="-15" dirty="0" smtClean="0">
                          <a:latin typeface="Malgun Gothic Semilight"/>
                          <a:cs typeface="Malgun Gothic Semilight"/>
                        </a:rPr>
                        <a:t> 27</a:t>
                      </a:r>
                      <a:r>
                        <a:rPr sz="1900" spc="-15" dirty="0" smtClean="0">
                          <a:latin typeface="Malgun Gothic Semilight"/>
                          <a:cs typeface="Malgun Gothic Semilight"/>
                        </a:rPr>
                        <a:t>,0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72390" marB="0">
                    <a:lnL w="28575">
                      <a:solidFill>
                        <a:srgbClr val="416F9C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416F9C"/>
                      </a:solidFill>
                      <a:prstDash val="solid"/>
                    </a:lnT>
                    <a:lnB w="28575">
                      <a:solidFill>
                        <a:srgbClr val="416F9C"/>
                      </a:solidFill>
                      <a:prstDash val="solid"/>
                    </a:lnB>
                    <a:solidFill>
                      <a:srgbClr val="CFC9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33653">
                <a:tc gridSpan="2"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lang="ru-RU" sz="1800" b="1" dirty="0" smtClean="0">
                          <a:latin typeface="Arial"/>
                          <a:cs typeface="Arial"/>
                        </a:rPr>
                        <a:t>Национальная экономика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416F9C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1D1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8620" algn="ctr">
                        <a:lnSpc>
                          <a:spcPct val="100000"/>
                        </a:lnSpc>
                        <a:spcBef>
                          <a:spcPts val="970"/>
                        </a:spcBef>
                      </a:pPr>
                      <a:r>
                        <a:rPr lang="ru-RU" sz="1900" spc="-5" dirty="0" smtClean="0">
                          <a:latin typeface="Malgun Gothic Semilight"/>
                          <a:cs typeface="Malgun Gothic Semilight"/>
                        </a:rPr>
                        <a:t>6 944,8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23190" marB="0">
                    <a:lnL w="19050">
                      <a:solidFill>
                        <a:srgbClr val="416F9C"/>
                      </a:solidFill>
                      <a:prstDash val="solid"/>
                    </a:lnL>
                    <a:lnR w="28575">
                      <a:solidFill>
                        <a:srgbClr val="416F9C"/>
                      </a:solidFill>
                      <a:prstDash val="solid"/>
                    </a:lnR>
                    <a:lnT w="28575">
                      <a:solidFill>
                        <a:srgbClr val="416F9C"/>
                      </a:solidFill>
                      <a:prstDash val="solid"/>
                    </a:lnT>
                    <a:lnB w="28575">
                      <a:solidFill>
                        <a:srgbClr val="416F9C"/>
                      </a:solidFill>
                      <a:prstDash val="solid"/>
                    </a:lnB>
                    <a:solidFill>
                      <a:srgbClr val="CFC9FA"/>
                    </a:solidFill>
                  </a:tcPr>
                </a:tc>
                <a:tc>
                  <a:txBody>
                    <a:bodyPr/>
                    <a:lstStyle/>
                    <a:p>
                      <a:pPr marL="322580" algn="ctr">
                        <a:lnSpc>
                          <a:spcPct val="100000"/>
                        </a:lnSpc>
                        <a:spcBef>
                          <a:spcPts val="919"/>
                        </a:spcBef>
                      </a:pPr>
                      <a:r>
                        <a:rPr lang="ru-RU" sz="1900" spc="-5" dirty="0" smtClean="0">
                          <a:latin typeface="Malgun Gothic Semilight"/>
                          <a:cs typeface="Malgun Gothic Semilight"/>
                        </a:rPr>
                        <a:t>2 723,1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16839" marB="0">
                    <a:lnL w="28575">
                      <a:solidFill>
                        <a:srgbClr val="416F9C"/>
                      </a:solidFill>
                      <a:prstDash val="solid"/>
                    </a:lnL>
                    <a:lnR w="28575">
                      <a:solidFill>
                        <a:srgbClr val="416F9C"/>
                      </a:solidFill>
                      <a:prstDash val="solid"/>
                    </a:lnR>
                    <a:lnT w="19050">
                      <a:solidFill>
                        <a:srgbClr val="416F9C"/>
                      </a:solidFill>
                      <a:prstDash val="solid"/>
                    </a:lnT>
                    <a:lnB w="19050">
                      <a:solidFill>
                        <a:srgbClr val="416F9C"/>
                      </a:solidFill>
                      <a:prstDash val="solid"/>
                    </a:lnB>
                    <a:solidFill>
                      <a:srgbClr val="CFC9F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27660" algn="ctr">
                        <a:lnSpc>
                          <a:spcPct val="100000"/>
                        </a:lnSpc>
                        <a:spcBef>
                          <a:spcPts val="869"/>
                        </a:spcBef>
                      </a:pPr>
                      <a:r>
                        <a:rPr lang="ru-RU" sz="1900" spc="-5" dirty="0" smtClean="0">
                          <a:latin typeface="Malgun Gothic Semilight"/>
                          <a:cs typeface="Malgun Gothic Semilight"/>
                        </a:rPr>
                        <a:t>4 451,8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10489" marB="0">
                    <a:lnL w="28575">
                      <a:solidFill>
                        <a:srgbClr val="416F9C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416F9C"/>
                      </a:solidFill>
                      <a:prstDash val="solid"/>
                    </a:lnT>
                    <a:lnB w="19050">
                      <a:solidFill>
                        <a:srgbClr val="416F9C"/>
                      </a:solidFill>
                      <a:prstDash val="solid"/>
                    </a:lnB>
                    <a:solidFill>
                      <a:srgbClr val="CFC9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38810">
                <a:tc gridSpan="2">
                  <a:txBody>
                    <a:bodyPr/>
                    <a:lstStyle/>
                    <a:p>
                      <a:pPr marL="107950" marR="55435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20" dirty="0">
                          <a:latin typeface="Arial"/>
                          <a:cs typeface="Arial"/>
                        </a:rPr>
                        <a:t>Ж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или</a:t>
                      </a:r>
                      <a:r>
                        <a:rPr sz="1800" b="1" spc="-15" dirty="0">
                          <a:latin typeface="Arial"/>
                          <a:cs typeface="Arial"/>
                        </a:rPr>
                        <a:t>щ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800" b="1" spc="-1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1800" b="1" spc="-1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5" dirty="0">
                          <a:latin typeface="Arial"/>
                          <a:cs typeface="Arial"/>
                        </a:rPr>
                        <a:t>к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м</a:t>
                      </a:r>
                      <a:r>
                        <a:rPr sz="1800" b="1" spc="30" dirty="0">
                          <a:latin typeface="Arial"/>
                          <a:cs typeface="Arial"/>
                        </a:rPr>
                        <a:t>м</a:t>
                      </a:r>
                      <a:r>
                        <a:rPr sz="1800" b="1" spc="-70" dirty="0">
                          <a:latin typeface="Arial"/>
                          <a:cs typeface="Arial"/>
                        </a:rPr>
                        <a:t>у</a:t>
                      </a:r>
                      <a:r>
                        <a:rPr sz="1800" b="1" spc="10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800" b="1" spc="5" dirty="0">
                          <a:latin typeface="Arial"/>
                          <a:cs typeface="Arial"/>
                        </a:rPr>
                        <a:t>ал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ь</a:t>
                      </a:r>
                      <a:r>
                        <a:rPr sz="1800" b="1" spc="-15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ое  </a:t>
                      </a:r>
                      <a:r>
                        <a:rPr sz="1800" b="1" spc="-15" dirty="0">
                          <a:latin typeface="Arial"/>
                          <a:cs typeface="Arial"/>
                        </a:rPr>
                        <a:t>хозяйство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2384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416F9C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AD2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6405" algn="ctr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lang="ru-RU" sz="1900" spc="-5" dirty="0" smtClean="0">
                          <a:latin typeface="Malgun Gothic Semilight"/>
                          <a:cs typeface="Malgun Gothic Semilight"/>
                        </a:rPr>
                        <a:t>8 388,6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59385" marB="0">
                    <a:lnL w="28575">
                      <a:solidFill>
                        <a:srgbClr val="416F9C"/>
                      </a:solidFill>
                      <a:prstDash val="solid"/>
                    </a:lnL>
                    <a:lnR w="19050">
                      <a:solidFill>
                        <a:srgbClr val="416F9C"/>
                      </a:solidFill>
                      <a:prstDash val="solid"/>
                    </a:lnR>
                    <a:lnT w="28575">
                      <a:solidFill>
                        <a:srgbClr val="416F9C"/>
                      </a:solidFill>
                      <a:prstDash val="solid"/>
                    </a:lnT>
                    <a:lnB w="19050">
                      <a:solidFill>
                        <a:srgbClr val="416F9C"/>
                      </a:solidFill>
                      <a:prstDash val="solid"/>
                    </a:lnB>
                    <a:solidFill>
                      <a:srgbClr val="DDECF6"/>
                    </a:solidFill>
                  </a:tcPr>
                </a:tc>
                <a:tc>
                  <a:txBody>
                    <a:bodyPr/>
                    <a:lstStyle/>
                    <a:p>
                      <a:pPr marR="182245" algn="ctr">
                        <a:lnSpc>
                          <a:spcPct val="100000"/>
                        </a:lnSpc>
                        <a:spcBef>
                          <a:spcPts val="1305"/>
                        </a:spcBef>
                      </a:pPr>
                      <a:r>
                        <a:rPr lang="ru-RU" sz="1900" spc="-10" dirty="0" smtClean="0">
                          <a:latin typeface="Malgun Gothic Semilight"/>
                          <a:cs typeface="Malgun Gothic Semilight"/>
                        </a:rPr>
                        <a:t>      4 008,6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65735" marB="0">
                    <a:lnL w="19050">
                      <a:solidFill>
                        <a:srgbClr val="416F9C"/>
                      </a:solidFill>
                      <a:prstDash val="solid"/>
                    </a:lnL>
                    <a:lnR w="28575">
                      <a:solidFill>
                        <a:srgbClr val="416F9C"/>
                      </a:solidFill>
                      <a:prstDash val="solid"/>
                    </a:lnR>
                    <a:lnT w="19050">
                      <a:solidFill>
                        <a:srgbClr val="416F9C"/>
                      </a:solidFill>
                      <a:prstDash val="solid"/>
                    </a:lnT>
                    <a:lnB w="12700">
                      <a:solidFill>
                        <a:srgbClr val="416F9C"/>
                      </a:solidFill>
                      <a:prstDash val="solid"/>
                    </a:lnB>
                    <a:solidFill>
                      <a:srgbClr val="DDECF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94335" algn="ctr">
                        <a:lnSpc>
                          <a:spcPct val="100000"/>
                        </a:lnSpc>
                        <a:spcBef>
                          <a:spcPts val="1305"/>
                        </a:spcBef>
                      </a:pPr>
                      <a:r>
                        <a:rPr lang="ru-RU" sz="1900" spc="-5" dirty="0" smtClean="0">
                          <a:latin typeface="Malgun Gothic Semilight"/>
                          <a:cs typeface="Malgun Gothic Semilight"/>
                        </a:rPr>
                        <a:t>3 438,9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65735" marB="0">
                    <a:lnL w="28575">
                      <a:solidFill>
                        <a:srgbClr val="416F9C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416F9C"/>
                      </a:solidFill>
                      <a:prstDash val="solid"/>
                    </a:lnT>
                    <a:lnB w="19050">
                      <a:solidFill>
                        <a:srgbClr val="416F9C"/>
                      </a:solidFill>
                      <a:prstDash val="solid"/>
                    </a:lnB>
                    <a:solidFill>
                      <a:srgbClr val="DDEC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95680">
                <a:tc gridSpan="2"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800" b="1" spc="25" dirty="0">
                          <a:latin typeface="Arial"/>
                          <a:cs typeface="Arial"/>
                        </a:rPr>
                        <a:t>К</a:t>
                      </a:r>
                      <a:r>
                        <a:rPr sz="1800" b="1" spc="-90" dirty="0">
                          <a:latin typeface="Arial"/>
                          <a:cs typeface="Arial"/>
                        </a:rPr>
                        <a:t>у</a:t>
                      </a:r>
                      <a:r>
                        <a:rPr sz="1800" b="1" spc="5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800" b="1" spc="20" dirty="0">
                          <a:latin typeface="Arial"/>
                          <a:cs typeface="Arial"/>
                        </a:rPr>
                        <a:t>ь</a:t>
                      </a:r>
                      <a:r>
                        <a:rPr sz="1800" b="1" spc="-20" dirty="0">
                          <a:latin typeface="Arial"/>
                          <a:cs typeface="Arial"/>
                        </a:rPr>
                        <a:t>т</a:t>
                      </a:r>
                      <a:r>
                        <a:rPr sz="1800" b="1" spc="-70" dirty="0">
                          <a:latin typeface="Arial"/>
                          <a:cs typeface="Arial"/>
                        </a:rPr>
                        <a:t>у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р</a:t>
                      </a:r>
                      <a:r>
                        <a:rPr sz="1800" b="1" spc="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800" b="1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5" dirty="0">
                          <a:latin typeface="Arial"/>
                          <a:cs typeface="Arial"/>
                        </a:rPr>
                        <a:t>к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и</a:t>
                      </a:r>
                      <a:r>
                        <a:rPr sz="1800" b="1" spc="-35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800" b="1" spc="5" dirty="0">
                          <a:latin typeface="Arial"/>
                          <a:cs typeface="Arial"/>
                        </a:rPr>
                        <a:t>е</a:t>
                      </a:r>
                      <a:r>
                        <a:rPr sz="1800" b="1" spc="-15" dirty="0">
                          <a:latin typeface="Arial"/>
                          <a:cs typeface="Arial"/>
                        </a:rPr>
                        <a:t>м</a:t>
                      </a:r>
                      <a:r>
                        <a:rPr sz="1800" b="1" spc="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800" b="1" spc="-70" dirty="0">
                          <a:latin typeface="Arial"/>
                          <a:cs typeface="Arial"/>
                        </a:rPr>
                        <a:t>т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огр</a:t>
                      </a:r>
                      <a:r>
                        <a:rPr sz="1800" b="1" spc="-1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800" b="1" spc="5" dirty="0">
                          <a:latin typeface="Arial"/>
                          <a:cs typeface="Arial"/>
                        </a:rPr>
                        <a:t>ф</a:t>
                      </a:r>
                      <a:r>
                        <a:rPr sz="1800" b="1" spc="-30" dirty="0">
                          <a:latin typeface="Arial"/>
                          <a:cs typeface="Arial"/>
                        </a:rPr>
                        <a:t>и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я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365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2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2755" algn="ctr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lang="ru-RU" sz="1900" spc="-5" dirty="0" smtClean="0">
                          <a:latin typeface="Malgun Gothic Semilight"/>
                          <a:cs typeface="Malgun Gothic Semilight"/>
                        </a:rPr>
                        <a:t> 9 170,0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9715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416F9C"/>
                      </a:solidFill>
                      <a:prstDash val="solid"/>
                    </a:lnT>
                    <a:lnB w="28575">
                      <a:solidFill>
                        <a:srgbClr val="416F9C"/>
                      </a:solidFill>
                      <a:prstDash val="solid"/>
                    </a:lnB>
                    <a:solidFill>
                      <a:srgbClr val="DDECF6"/>
                    </a:solidFill>
                  </a:tcPr>
                </a:tc>
                <a:tc>
                  <a:txBody>
                    <a:bodyPr/>
                    <a:lstStyle/>
                    <a:p>
                      <a:pPr marR="194945" algn="ctr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lang="ru-RU" sz="1900" spc="-5" dirty="0" smtClean="0">
                          <a:latin typeface="Malgun Gothic Semilight"/>
                          <a:cs typeface="Malgun Gothic Semilight"/>
                        </a:rPr>
                        <a:t>      8 341,9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971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416F9C"/>
                      </a:solidFill>
                      <a:prstDash val="solid"/>
                    </a:lnR>
                    <a:lnT w="12700">
                      <a:solidFill>
                        <a:srgbClr val="416F9C"/>
                      </a:solidFill>
                      <a:prstDash val="solid"/>
                    </a:lnT>
                    <a:lnB w="28575">
                      <a:solidFill>
                        <a:srgbClr val="416F9C"/>
                      </a:solidFill>
                      <a:prstDash val="solid"/>
                    </a:lnB>
                    <a:solidFill>
                      <a:srgbClr val="DDECF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73380" algn="ctr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lang="ru-RU" sz="1900" spc="-5" dirty="0" smtClean="0">
                          <a:latin typeface="Malgun Gothic Semilight"/>
                          <a:cs typeface="Malgun Gothic Semilight"/>
                        </a:rPr>
                        <a:t>7 941,9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416F9C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416F9C"/>
                      </a:solidFill>
                      <a:prstDash val="solid"/>
                    </a:lnT>
                    <a:lnB w="19050">
                      <a:solidFill>
                        <a:srgbClr val="416F9C"/>
                      </a:solidFill>
                      <a:prstDash val="solid"/>
                    </a:lnB>
                    <a:solidFill>
                      <a:srgbClr val="DDEC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00125">
                <a:tc gridSpan="2"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b="1" spc="-15" dirty="0">
                          <a:latin typeface="Arial"/>
                          <a:cs typeface="Arial"/>
                        </a:rPr>
                        <a:t>Социальная</a:t>
                      </a:r>
                      <a:r>
                        <a:rPr sz="18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5" dirty="0">
                          <a:latin typeface="Arial"/>
                          <a:cs typeface="Arial"/>
                        </a:rPr>
                        <a:t>политика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2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2755"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900" spc="-5" dirty="0" smtClean="0">
                          <a:latin typeface="Malgun Gothic Semilight"/>
                          <a:cs typeface="Malgun Gothic Semilight"/>
                        </a:rPr>
                        <a:t>    594,5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0160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416F9C"/>
                      </a:solidFill>
                      <a:prstDash val="solid"/>
                    </a:lnT>
                    <a:lnB w="28575">
                      <a:solidFill>
                        <a:srgbClr val="416F9C"/>
                      </a:solidFill>
                      <a:prstDash val="solid"/>
                    </a:lnB>
                    <a:solidFill>
                      <a:srgbClr val="DDECF6"/>
                    </a:solidFill>
                  </a:tcPr>
                </a:tc>
                <a:tc>
                  <a:txBody>
                    <a:bodyPr/>
                    <a:lstStyle/>
                    <a:p>
                      <a:pPr marR="194945"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900" spc="-5" dirty="0" smtClean="0">
                          <a:latin typeface="Malgun Gothic Semilight"/>
                          <a:cs typeface="Malgun Gothic Semilight"/>
                        </a:rPr>
                        <a:t>        594,5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016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416F9C"/>
                      </a:solidFill>
                      <a:prstDash val="solid"/>
                    </a:lnR>
                    <a:lnT w="28575">
                      <a:solidFill>
                        <a:srgbClr val="416F9C"/>
                      </a:solidFill>
                      <a:prstDash val="solid"/>
                    </a:lnT>
                    <a:lnB w="28575">
                      <a:solidFill>
                        <a:srgbClr val="416F9C"/>
                      </a:solidFill>
                      <a:prstDash val="solid"/>
                    </a:lnB>
                    <a:solidFill>
                      <a:srgbClr val="DDECF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73380" algn="ctr">
                        <a:lnSpc>
                          <a:spcPct val="100000"/>
                        </a:lnSpc>
                        <a:spcBef>
                          <a:spcPts val="894"/>
                        </a:spcBef>
                      </a:pPr>
                      <a:r>
                        <a:rPr lang="ru-RU" sz="1900" spc="-5" dirty="0" smtClean="0">
                          <a:latin typeface="Malgun Gothic Semilight"/>
                          <a:cs typeface="Malgun Gothic Semilight"/>
                        </a:rPr>
                        <a:t>   594,5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13664" marB="0">
                    <a:lnL w="12700">
                      <a:solidFill>
                        <a:srgbClr val="416F9C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416F9C"/>
                      </a:solidFill>
                      <a:prstDash val="solid"/>
                    </a:lnT>
                    <a:lnB w="19050">
                      <a:solidFill>
                        <a:srgbClr val="416F9C"/>
                      </a:solidFill>
                      <a:prstDash val="solid"/>
                    </a:lnB>
                    <a:solidFill>
                      <a:srgbClr val="DDEC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99897">
                <a:tc gridSpan="2"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b="1" spc="-15" dirty="0">
                          <a:latin typeface="Arial"/>
                          <a:cs typeface="Arial"/>
                        </a:rPr>
                        <a:t>Физическая</a:t>
                      </a:r>
                      <a:r>
                        <a:rPr sz="1800" b="1" spc="-20" dirty="0">
                          <a:latin typeface="Arial"/>
                          <a:cs typeface="Arial"/>
                        </a:rPr>
                        <a:t> культура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 и</a:t>
                      </a:r>
                      <a:r>
                        <a:rPr sz="18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спорт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2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2755"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900" spc="-5" dirty="0" smtClean="0">
                          <a:latin typeface="Malgun Gothic Semilight"/>
                          <a:cs typeface="Malgun Gothic Semilight"/>
                        </a:rPr>
                        <a:t>  4 715,5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0160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416F9C"/>
                      </a:solidFill>
                      <a:prstDash val="solid"/>
                    </a:lnT>
                    <a:lnB w="28575">
                      <a:solidFill>
                        <a:srgbClr val="416F9C"/>
                      </a:solidFill>
                      <a:prstDash val="solid"/>
                    </a:lnB>
                    <a:solidFill>
                      <a:srgbClr val="DDECF6"/>
                    </a:solidFill>
                  </a:tcPr>
                </a:tc>
                <a:tc>
                  <a:txBody>
                    <a:bodyPr/>
                    <a:lstStyle/>
                    <a:p>
                      <a:pPr marR="195580"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900" spc="-5" dirty="0" smtClean="0">
                          <a:latin typeface="Malgun Gothic Semilight"/>
                          <a:cs typeface="Malgun Gothic Semilight"/>
                        </a:rPr>
                        <a:t>    14 208,3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016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416F9C"/>
                      </a:solidFill>
                      <a:prstDash val="solid"/>
                    </a:lnR>
                    <a:lnT w="28575">
                      <a:solidFill>
                        <a:srgbClr val="416F9C"/>
                      </a:solidFill>
                      <a:prstDash val="solid"/>
                    </a:lnT>
                    <a:lnB w="28575">
                      <a:solidFill>
                        <a:srgbClr val="416F9C"/>
                      </a:solidFill>
                      <a:prstDash val="solid"/>
                    </a:lnB>
                    <a:solidFill>
                      <a:srgbClr val="DDECF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73380" algn="ctr">
                        <a:lnSpc>
                          <a:spcPct val="100000"/>
                        </a:lnSpc>
                        <a:spcBef>
                          <a:spcPts val="894"/>
                        </a:spcBef>
                      </a:pPr>
                      <a:r>
                        <a:rPr lang="ru-RU" sz="1900" spc="-5" dirty="0" smtClean="0">
                          <a:latin typeface="Malgun Gothic Semilight"/>
                          <a:cs typeface="Malgun Gothic Semilight"/>
                        </a:rPr>
                        <a:t>2 909,2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13664" marB="0">
                    <a:lnL w="12700">
                      <a:solidFill>
                        <a:srgbClr val="416F9C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416F9C"/>
                      </a:solidFill>
                      <a:prstDash val="solid"/>
                    </a:lnT>
                    <a:lnB w="19050">
                      <a:solidFill>
                        <a:srgbClr val="416F9C"/>
                      </a:solidFill>
                      <a:prstDash val="solid"/>
                    </a:lnB>
                    <a:solidFill>
                      <a:srgbClr val="DDEC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500176">
                <a:tc gridSpan="2"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b="1" spc="-10" dirty="0">
                          <a:latin typeface="Arial"/>
                          <a:cs typeface="Arial"/>
                        </a:rPr>
                        <a:t>Образование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BAD2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2755"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900" spc="-10" dirty="0" smtClean="0">
                          <a:latin typeface="Malgun Gothic Semilight"/>
                          <a:cs typeface="Malgun Gothic Semilight"/>
                        </a:rPr>
                        <a:t>       78,1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0160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416F9C"/>
                      </a:solidFill>
                      <a:prstDash val="solid"/>
                    </a:lnT>
                    <a:lnB w="28575">
                      <a:solidFill>
                        <a:srgbClr val="416F9C"/>
                      </a:solidFill>
                      <a:prstDash val="solid"/>
                    </a:lnB>
                    <a:solidFill>
                      <a:srgbClr val="DDECF6"/>
                    </a:solidFill>
                  </a:tcPr>
                </a:tc>
                <a:tc>
                  <a:txBody>
                    <a:bodyPr/>
                    <a:lstStyle/>
                    <a:p>
                      <a:pPr marR="193675"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900" spc="-10" dirty="0" smtClean="0">
                          <a:latin typeface="Malgun Gothic Semilight"/>
                          <a:cs typeface="Malgun Gothic Semilight"/>
                        </a:rPr>
                        <a:t>          78,1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016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416F9C"/>
                      </a:solidFill>
                      <a:prstDash val="solid"/>
                    </a:lnR>
                    <a:lnT w="28575">
                      <a:solidFill>
                        <a:srgbClr val="416F9C"/>
                      </a:solidFill>
                      <a:prstDash val="solid"/>
                    </a:lnT>
                    <a:lnB w="28575">
                      <a:solidFill>
                        <a:srgbClr val="416F9C"/>
                      </a:solidFill>
                      <a:prstDash val="solid"/>
                    </a:lnB>
                    <a:solidFill>
                      <a:srgbClr val="DDECF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73380" algn="ctr">
                        <a:lnSpc>
                          <a:spcPct val="100000"/>
                        </a:lnSpc>
                        <a:spcBef>
                          <a:spcPts val="894"/>
                        </a:spcBef>
                      </a:pPr>
                      <a:r>
                        <a:rPr lang="ru-RU" sz="1900" spc="-10" dirty="0" smtClean="0">
                          <a:latin typeface="Malgun Gothic Semilight"/>
                          <a:cs typeface="Malgun Gothic Semilight"/>
                        </a:rPr>
                        <a:t>     78,1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13664" marB="0">
                    <a:lnL w="12700">
                      <a:solidFill>
                        <a:srgbClr val="416F9C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416F9C"/>
                      </a:solidFill>
                      <a:prstDash val="solid"/>
                    </a:lnT>
                    <a:lnB w="19050">
                      <a:solidFill>
                        <a:srgbClr val="416F9C"/>
                      </a:solidFill>
                      <a:prstDash val="solid"/>
                    </a:lnB>
                    <a:solidFill>
                      <a:srgbClr val="DDEC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35432">
                <a:tc gridSpan="2"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5" dirty="0">
                          <a:latin typeface="Arial"/>
                          <a:cs typeface="Arial"/>
                        </a:rPr>
                        <a:t>У</a:t>
                      </a:r>
                      <a:r>
                        <a:rPr sz="1600" b="1" spc="-35" dirty="0">
                          <a:latin typeface="Arial"/>
                          <a:cs typeface="Arial"/>
                        </a:rPr>
                        <a:t>с</a:t>
                      </a:r>
                      <a:r>
                        <a:rPr sz="1600" b="1" spc="-15" dirty="0">
                          <a:latin typeface="Arial"/>
                          <a:cs typeface="Arial"/>
                        </a:rPr>
                        <a:t>л</a:t>
                      </a:r>
                      <a:r>
                        <a:rPr sz="1600" b="1" spc="-2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600" b="1" spc="-15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600" b="1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5" dirty="0">
                          <a:latin typeface="Arial"/>
                          <a:cs typeface="Arial"/>
                        </a:rPr>
                        <a:t>у</a:t>
                      </a:r>
                      <a:r>
                        <a:rPr sz="1600" b="1" spc="-45" dirty="0">
                          <a:latin typeface="Arial"/>
                          <a:cs typeface="Arial"/>
                        </a:rPr>
                        <a:t>т</a:t>
                      </a:r>
                      <a:r>
                        <a:rPr sz="1600" b="1" spc="-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е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р</a:t>
                      </a:r>
                      <a:r>
                        <a:rPr sz="1600" b="1" spc="-15" dirty="0">
                          <a:latin typeface="Arial"/>
                          <a:cs typeface="Arial"/>
                        </a:rPr>
                        <a:t>ж</a:t>
                      </a:r>
                      <a:r>
                        <a:rPr sz="1600" b="1" spc="10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600" b="1" spc="-35" dirty="0">
                          <a:latin typeface="Arial"/>
                          <a:cs typeface="Arial"/>
                        </a:rPr>
                        <a:t>е</a:t>
                      </a:r>
                      <a:r>
                        <a:rPr sz="1600" b="1" spc="-15" dirty="0">
                          <a:latin typeface="Arial"/>
                          <a:cs typeface="Arial"/>
                        </a:rPr>
                        <a:t>нн</a:t>
                      </a:r>
                      <a:r>
                        <a:rPr sz="1600" b="1" spc="-30" dirty="0">
                          <a:latin typeface="Arial"/>
                          <a:cs typeface="Arial"/>
                        </a:rPr>
                        <a:t>ы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е</a:t>
                      </a:r>
                      <a:r>
                        <a:rPr sz="1600" b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ра</a:t>
                      </a:r>
                      <a:r>
                        <a:rPr sz="1600" b="1" spc="-40" dirty="0">
                          <a:latin typeface="Arial"/>
                          <a:cs typeface="Arial"/>
                        </a:rPr>
                        <a:t>с</a:t>
                      </a:r>
                      <a:r>
                        <a:rPr sz="1600" b="1" spc="-10" dirty="0">
                          <a:latin typeface="Arial"/>
                          <a:cs typeface="Arial"/>
                        </a:rPr>
                        <a:t>х</a:t>
                      </a:r>
                      <a:r>
                        <a:rPr sz="1600" b="1" spc="-25" dirty="0">
                          <a:latin typeface="Arial"/>
                          <a:cs typeface="Arial"/>
                        </a:rPr>
                        <a:t>о</a:t>
                      </a:r>
                      <a:r>
                        <a:rPr sz="1600" b="1" spc="-15" dirty="0">
                          <a:latin typeface="Arial"/>
                          <a:cs typeface="Arial"/>
                        </a:rPr>
                        <a:t>д</a:t>
                      </a:r>
                      <a:r>
                        <a:rPr sz="1600" b="1" dirty="0">
                          <a:latin typeface="Arial"/>
                          <a:cs typeface="Arial"/>
                        </a:rPr>
                        <a:t>ы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BAD2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416F9C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DECF6"/>
                    </a:solidFill>
                  </a:tcPr>
                </a:tc>
                <a:tc>
                  <a:txBody>
                    <a:bodyPr/>
                    <a:lstStyle/>
                    <a:p>
                      <a:pPr marL="44450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ru-RU" sz="1900" spc="-5" dirty="0" smtClean="0">
                          <a:latin typeface="Malgun Gothic Semilight"/>
                          <a:cs typeface="Malgun Gothic Semilight"/>
                        </a:rPr>
                        <a:t>    718,7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27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416F9C"/>
                      </a:solidFill>
                      <a:prstDash val="solid"/>
                    </a:lnR>
                    <a:lnT w="28575">
                      <a:solidFill>
                        <a:srgbClr val="416F9C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DECF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7338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ru-RU" sz="1900" spc="-25" dirty="0" smtClean="0">
                          <a:latin typeface="Malgun Gothic Semilight"/>
                          <a:cs typeface="Malgun Gothic Semilight"/>
                        </a:rPr>
                        <a:t>1 359,2</a:t>
                      </a:r>
                      <a:endParaRPr sz="1900" dirty="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416F9C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416F9C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DEC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10" name="object 10"/>
          <p:cNvSpPr/>
          <p:nvPr/>
        </p:nvSpPr>
        <p:spPr>
          <a:xfrm>
            <a:off x="8613393" y="6547104"/>
            <a:ext cx="27940" cy="9525"/>
          </a:xfrm>
          <a:custGeom>
            <a:avLst/>
            <a:gdLst/>
            <a:ahLst/>
            <a:cxnLst/>
            <a:rect l="l" t="t" r="r" b="b"/>
            <a:pathLst>
              <a:path w="27940" h="9525">
                <a:moveTo>
                  <a:pt x="27431" y="0"/>
                </a:moveTo>
                <a:lnTo>
                  <a:pt x="0" y="0"/>
                </a:lnTo>
                <a:lnTo>
                  <a:pt x="0" y="9143"/>
                </a:lnTo>
                <a:lnTo>
                  <a:pt x="27431" y="9143"/>
                </a:lnTo>
                <a:lnTo>
                  <a:pt x="274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75792" y="6547116"/>
            <a:ext cx="8165465" cy="30480"/>
          </a:xfrm>
          <a:custGeom>
            <a:avLst/>
            <a:gdLst/>
            <a:ahLst/>
            <a:cxnLst/>
            <a:rect l="l" t="t" r="r" b="b"/>
            <a:pathLst>
              <a:path w="8165465" h="30479">
                <a:moveTo>
                  <a:pt x="3621913" y="21336"/>
                </a:moveTo>
                <a:lnTo>
                  <a:pt x="0" y="21336"/>
                </a:lnTo>
                <a:lnTo>
                  <a:pt x="0" y="30467"/>
                </a:lnTo>
                <a:lnTo>
                  <a:pt x="3621913" y="30467"/>
                </a:lnTo>
                <a:lnTo>
                  <a:pt x="3621913" y="21336"/>
                </a:lnTo>
                <a:close/>
              </a:path>
              <a:path w="8165465" h="30479">
                <a:moveTo>
                  <a:pt x="3621913" y="0"/>
                </a:moveTo>
                <a:lnTo>
                  <a:pt x="0" y="0"/>
                </a:lnTo>
                <a:lnTo>
                  <a:pt x="0" y="12179"/>
                </a:lnTo>
                <a:lnTo>
                  <a:pt x="3621913" y="12179"/>
                </a:lnTo>
                <a:lnTo>
                  <a:pt x="3621913" y="0"/>
                </a:lnTo>
                <a:close/>
              </a:path>
              <a:path w="8165465" h="30479">
                <a:moveTo>
                  <a:pt x="8137474" y="18288"/>
                </a:moveTo>
                <a:lnTo>
                  <a:pt x="6716852" y="18288"/>
                </a:lnTo>
                <a:lnTo>
                  <a:pt x="6671132" y="18288"/>
                </a:lnTo>
                <a:lnTo>
                  <a:pt x="5244033" y="18288"/>
                </a:lnTo>
                <a:lnTo>
                  <a:pt x="5244033" y="21336"/>
                </a:lnTo>
                <a:lnTo>
                  <a:pt x="3670757" y="21336"/>
                </a:lnTo>
                <a:lnTo>
                  <a:pt x="3621989" y="21336"/>
                </a:lnTo>
                <a:lnTo>
                  <a:pt x="3621989" y="30467"/>
                </a:lnTo>
                <a:lnTo>
                  <a:pt x="3670757" y="30467"/>
                </a:lnTo>
                <a:lnTo>
                  <a:pt x="5244160" y="30467"/>
                </a:lnTo>
                <a:lnTo>
                  <a:pt x="5244160" y="27419"/>
                </a:lnTo>
                <a:lnTo>
                  <a:pt x="6671132" y="27419"/>
                </a:lnTo>
                <a:lnTo>
                  <a:pt x="6716852" y="27419"/>
                </a:lnTo>
                <a:lnTo>
                  <a:pt x="8137474" y="27419"/>
                </a:lnTo>
                <a:lnTo>
                  <a:pt x="8137474" y="18288"/>
                </a:lnTo>
                <a:close/>
              </a:path>
              <a:path w="8165465" h="30479">
                <a:moveTo>
                  <a:pt x="8137474" y="0"/>
                </a:moveTo>
                <a:lnTo>
                  <a:pt x="8137474" y="0"/>
                </a:lnTo>
                <a:lnTo>
                  <a:pt x="3621989" y="0"/>
                </a:lnTo>
                <a:lnTo>
                  <a:pt x="3621989" y="12179"/>
                </a:lnTo>
                <a:lnTo>
                  <a:pt x="3670757" y="12179"/>
                </a:lnTo>
                <a:lnTo>
                  <a:pt x="5244160" y="12179"/>
                </a:lnTo>
                <a:lnTo>
                  <a:pt x="5244160" y="9131"/>
                </a:lnTo>
                <a:lnTo>
                  <a:pt x="6671132" y="9131"/>
                </a:lnTo>
                <a:lnTo>
                  <a:pt x="6716852" y="9131"/>
                </a:lnTo>
                <a:lnTo>
                  <a:pt x="8137474" y="9131"/>
                </a:lnTo>
                <a:lnTo>
                  <a:pt x="8137474" y="0"/>
                </a:lnTo>
                <a:close/>
              </a:path>
              <a:path w="8165465" h="30479">
                <a:moveTo>
                  <a:pt x="8165033" y="18288"/>
                </a:moveTo>
                <a:lnTo>
                  <a:pt x="8137601" y="18288"/>
                </a:lnTo>
                <a:lnTo>
                  <a:pt x="8137601" y="27419"/>
                </a:lnTo>
                <a:lnTo>
                  <a:pt x="8165033" y="27419"/>
                </a:lnTo>
                <a:lnTo>
                  <a:pt x="8165033" y="182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0"/>
            <a:ext cx="8534400" cy="121920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</a:rPr>
              <a:t>Муниципальная программа</a:t>
            </a:r>
            <a:br>
              <a:rPr lang="ru-RU" sz="2400" dirty="0" smtClean="0">
                <a:solidFill>
                  <a:srgbClr val="7030A0"/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  <a:t>«Комплексное развитие  территории Дзержинского сельского поселения»</a:t>
            </a:r>
            <a:endParaRPr lang="ru-RU" sz="2800" dirty="0">
              <a:solidFill>
                <a:srgbClr val="7030A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4357689"/>
              </p:ext>
            </p:extLst>
          </p:nvPr>
        </p:nvGraphicFramePr>
        <p:xfrm>
          <a:off x="467544" y="1295398"/>
          <a:ext cx="7992888" cy="4915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75030"/>
                <a:gridCol w="1817858"/>
              </a:tblGrid>
              <a:tr h="72797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Комплексы процессных мероприятий</a:t>
                      </a:r>
                      <a:endParaRPr lang="ru-RU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2025г.-2027 г., тыс. руб.</a:t>
                      </a:r>
                      <a:endParaRPr lang="ru-RU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  <a:tr h="41502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 Развитие культуры, физической культуры, спорта и молодежной политики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36 173,9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54065"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1.2. Обеспечение качественным жильем граждан на территории Дзержинского сельского поселения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2 100,0</a:t>
                      </a:r>
                    </a:p>
                  </a:txBody>
                  <a:tcPr/>
                </a:tc>
              </a:tr>
              <a:tr h="59790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1.3. Поддержание устойчивой работы объектов жилищно-коммунальной и инженерной инфраструктуры и благоустройству Дзержинского сельского поселения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5 461,0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4738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1.4. Устойчивое общественное развитие в Дзержинском сельском поселении</a:t>
                      </a:r>
                      <a:endParaRPr lang="ru-RU" sz="14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1 788,4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759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1.5. Содержание и ремонт автомобильных дорог общего пользования местного значения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7 229,5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6262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1.6. Охрана окружающей среды Дзержинского сельского поселения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1 156,5</a:t>
                      </a:r>
                    </a:p>
                    <a:p>
                      <a:pPr algn="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786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1.7. Безопасность Дзержинского сельского поселения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81,0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7786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1.8. Развитие муниципальной службы Дзержинского сельского поселения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150,0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71982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54 140,3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464592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0"/>
            <a:ext cx="8534400" cy="121920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</a:rPr>
              <a:t>Муниципальная программа</a:t>
            </a:r>
            <a:br>
              <a:rPr lang="ru-RU" sz="2400" dirty="0" smtClean="0">
                <a:solidFill>
                  <a:srgbClr val="7030A0"/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rgbClr val="7030A0"/>
                </a:solidFill>
                <a:latin typeface="Arial Black" pitchFamily="34" charset="0"/>
              </a:rPr>
              <a:t>«Комплексное развитие  территории Дзержинского сельского поселения»</a:t>
            </a:r>
            <a:endParaRPr lang="ru-RU" sz="2800" dirty="0">
              <a:solidFill>
                <a:srgbClr val="7030A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3420136"/>
              </p:ext>
            </p:extLst>
          </p:nvPr>
        </p:nvGraphicFramePr>
        <p:xfrm>
          <a:off x="467544" y="1295398"/>
          <a:ext cx="7992888" cy="35178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75030"/>
                <a:gridCol w="1817858"/>
              </a:tblGrid>
              <a:tr h="72797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Отраслевые проекты</a:t>
                      </a:r>
                      <a:endParaRPr lang="ru-RU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2025г.-2027 г., тыс. руб.</a:t>
                      </a:r>
                      <a:endParaRPr lang="ru-RU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  <a:tr h="41502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 Эффективное обращение с отходами производства и потребления на территории Ленинградской области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3 378,3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54065"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1.2. Развитие и приведение в нормативное состояние автомобильных дорог общего пользования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6 590,1</a:t>
                      </a:r>
                    </a:p>
                  </a:txBody>
                  <a:tcPr/>
                </a:tc>
              </a:tr>
              <a:tr h="29310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1.3. Благоустройство сельских территорий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1 956,4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4738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1.4. Развитие объектов физической культуры и спорта</a:t>
                      </a:r>
                      <a:endParaRPr lang="ru-RU" sz="14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11 347,3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71982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23 272,1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71982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по программе: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b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77 412,4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709957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348880"/>
            <a:ext cx="8568952" cy="1233482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latin typeface="Arial Black" panose="020B0A04020102020204" pitchFamily="34" charset="0"/>
              </a:rPr>
              <a:t>Спасибо за внимание!</a:t>
            </a:r>
            <a:endParaRPr lang="ru-RU" i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44398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8854440" cy="5943600"/>
            <a:chOff x="0" y="0"/>
            <a:chExt cx="8854440" cy="59436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752600" cy="4876800"/>
            </a:xfrm>
            <a:custGeom>
              <a:avLst/>
              <a:gdLst/>
              <a:ahLst/>
              <a:cxnLst/>
              <a:rect l="l" t="t" r="r" b="b"/>
              <a:pathLst>
                <a:path w="1752600" h="4876800">
                  <a:moveTo>
                    <a:pt x="1752600" y="0"/>
                  </a:moveTo>
                  <a:lnTo>
                    <a:pt x="0" y="0"/>
                  </a:lnTo>
                  <a:lnTo>
                    <a:pt x="0" y="4876800"/>
                  </a:lnTo>
                  <a:lnTo>
                    <a:pt x="1752600" y="4876800"/>
                  </a:lnTo>
                  <a:lnTo>
                    <a:pt x="1752600" y="0"/>
                  </a:lnTo>
                  <a:close/>
                </a:path>
              </a:pathLst>
            </a:custGeom>
            <a:solidFill>
              <a:srgbClr val="CC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90600" y="3505200"/>
              <a:ext cx="7772400" cy="2438400"/>
            </a:xfrm>
            <a:custGeom>
              <a:avLst/>
              <a:gdLst/>
              <a:ahLst/>
              <a:cxnLst/>
              <a:rect l="l" t="t" r="r" b="b"/>
              <a:pathLst>
                <a:path w="7772400" h="2438400">
                  <a:moveTo>
                    <a:pt x="7772400" y="0"/>
                  </a:moveTo>
                  <a:lnTo>
                    <a:pt x="0" y="0"/>
                  </a:lnTo>
                  <a:lnTo>
                    <a:pt x="0" y="2438400"/>
                  </a:lnTo>
                  <a:lnTo>
                    <a:pt x="7772400" y="2438400"/>
                  </a:lnTo>
                  <a:lnTo>
                    <a:pt x="7772400" y="0"/>
                  </a:lnTo>
                  <a:close/>
                </a:path>
              </a:pathLst>
            </a:custGeom>
            <a:solidFill>
              <a:srgbClr val="33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23" y="4878323"/>
              <a:ext cx="990600" cy="0"/>
            </a:xfrm>
            <a:custGeom>
              <a:avLst/>
              <a:gdLst/>
              <a:ahLst/>
              <a:cxnLst/>
              <a:rect l="l" t="t" r="r" b="b"/>
              <a:pathLst>
                <a:path w="990600">
                  <a:moveTo>
                    <a:pt x="0" y="0"/>
                  </a:moveTo>
                  <a:lnTo>
                    <a:pt x="990600" y="0"/>
                  </a:lnTo>
                </a:path>
              </a:pathLst>
            </a:custGeom>
            <a:ln w="51816">
              <a:solidFill>
                <a:srgbClr val="33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272784" y="533400"/>
              <a:ext cx="2438400" cy="304800"/>
            </a:xfrm>
            <a:custGeom>
              <a:avLst/>
              <a:gdLst/>
              <a:ahLst/>
              <a:cxnLst/>
              <a:rect l="l" t="t" r="r" b="b"/>
              <a:pathLst>
                <a:path w="2438400" h="304800">
                  <a:moveTo>
                    <a:pt x="2438400" y="0"/>
                  </a:moveTo>
                  <a:lnTo>
                    <a:pt x="0" y="0"/>
                  </a:lnTo>
                  <a:lnTo>
                    <a:pt x="0" y="304800"/>
                  </a:lnTo>
                  <a:lnTo>
                    <a:pt x="2438400" y="304800"/>
                  </a:lnTo>
                  <a:lnTo>
                    <a:pt x="2438400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8555" y="687323"/>
              <a:ext cx="8077200" cy="0"/>
            </a:xfrm>
            <a:custGeom>
              <a:avLst/>
              <a:gdLst/>
              <a:ahLst/>
              <a:cxnLst/>
              <a:rect l="l" t="t" r="r" b="b"/>
              <a:pathLst>
                <a:path w="8077200">
                  <a:moveTo>
                    <a:pt x="0" y="0"/>
                  </a:moveTo>
                  <a:lnTo>
                    <a:pt x="8077200" y="0"/>
                  </a:lnTo>
                </a:path>
              </a:pathLst>
            </a:custGeom>
            <a:ln w="45720">
              <a:solidFill>
                <a:srgbClr val="33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39000" y="2115311"/>
              <a:ext cx="1615440" cy="131063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34895" y="621791"/>
              <a:ext cx="4383024" cy="2663952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060703" y="3553967"/>
            <a:ext cx="7700009" cy="1468351"/>
          </a:xfrm>
          <a:prstGeom prst="rect">
            <a:avLst/>
          </a:prstGeom>
          <a:solidFill>
            <a:srgbClr val="EBF1E6"/>
          </a:solidFill>
          <a:ln w="12192">
            <a:solidFill>
              <a:srgbClr val="FCFCFF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 marL="15240" algn="just">
              <a:lnSpc>
                <a:spcPct val="93200"/>
              </a:lnSpc>
            </a:pPr>
            <a:r>
              <a:rPr sz="2050" spc="-10" dirty="0" err="1" smtClean="0">
                <a:latin typeface="Times New Roman" pitchFamily="18" charset="0"/>
                <a:cs typeface="Times New Roman" pitchFamily="18" charset="0"/>
              </a:rPr>
              <a:t>Представленный</a:t>
            </a:r>
            <a:r>
              <a:rPr sz="205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50" spc="-5" dirty="0">
                <a:latin typeface="Times New Roman" pitchFamily="18" charset="0"/>
                <a:cs typeface="Times New Roman" pitchFamily="18" charset="0"/>
              </a:rPr>
              <a:t>бюджет</a:t>
            </a:r>
            <a:r>
              <a:rPr sz="2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50" spc="-10" dirty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sz="2050" spc="-5" dirty="0">
                <a:latin typeface="Times New Roman" pitchFamily="18" charset="0"/>
                <a:cs typeface="Times New Roman" pitchFamily="18" charset="0"/>
              </a:rPr>
              <a:t> граждан</a:t>
            </a:r>
            <a:r>
              <a:rPr sz="2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50" spc="-10" dirty="0">
                <a:latin typeface="Times New Roman" pitchFamily="18" charset="0"/>
                <a:cs typeface="Times New Roman" pitchFamily="18" charset="0"/>
              </a:rPr>
              <a:t>разработан</a:t>
            </a:r>
            <a:r>
              <a:rPr sz="205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50" spc="-1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sz="2050" spc="-5" dirty="0">
                <a:latin typeface="Times New Roman" pitchFamily="18" charset="0"/>
                <a:cs typeface="Times New Roman" pitchFamily="18" charset="0"/>
              </a:rPr>
              <a:t> целях </a:t>
            </a:r>
            <a:r>
              <a:rPr sz="2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50" spc="-5" dirty="0">
                <a:latin typeface="Times New Roman" pitchFamily="18" charset="0"/>
                <a:cs typeface="Times New Roman" pitchFamily="18" charset="0"/>
              </a:rPr>
              <a:t>ознакомления с основными положениями </a:t>
            </a:r>
            <a:r>
              <a:rPr sz="2050" spc="-10" dirty="0">
                <a:latin typeface="Times New Roman" pitchFamily="18" charset="0"/>
                <a:cs typeface="Times New Roman" pitchFamily="18" charset="0"/>
              </a:rPr>
              <a:t>решения о бюджете </a:t>
            </a:r>
            <a:r>
              <a:rPr sz="205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50" spc="-10" dirty="0">
                <a:latin typeface="Times New Roman" pitchFamily="18" charset="0"/>
                <a:cs typeface="Times New Roman" pitchFamily="18" charset="0"/>
              </a:rPr>
              <a:t>Дзержинского </a:t>
            </a:r>
            <a:r>
              <a:rPr sz="2050" spc="-5" dirty="0">
                <a:latin typeface="Times New Roman" pitchFamily="18" charset="0"/>
                <a:cs typeface="Times New Roman" pitchFamily="18" charset="0"/>
              </a:rPr>
              <a:t>сельского поселения </a:t>
            </a:r>
            <a:r>
              <a:rPr sz="2050" spc="-5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sz="205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50" spc="-10" dirty="0" smtClean="0"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ru-RU" sz="2050" spc="-1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sz="2050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50" spc="-5" dirty="0">
                <a:latin typeface="Times New Roman" pitchFamily="18" charset="0"/>
                <a:cs typeface="Times New Roman" pitchFamily="18" charset="0"/>
              </a:rPr>
              <a:t>год </a:t>
            </a:r>
            <a:r>
              <a:rPr sz="2050" spc="-1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sz="2050" spc="-5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sz="2050" spc="-10" dirty="0">
                <a:latin typeface="Times New Roman" pitchFamily="18" charset="0"/>
                <a:cs typeface="Times New Roman" pitchFamily="18" charset="0"/>
              </a:rPr>
              <a:t>плановый </a:t>
            </a:r>
            <a:r>
              <a:rPr sz="205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50" spc="-10" dirty="0" err="1">
                <a:latin typeface="Times New Roman" pitchFamily="18" charset="0"/>
                <a:cs typeface="Times New Roman" pitchFamily="18" charset="0"/>
              </a:rPr>
              <a:t>период</a:t>
            </a:r>
            <a:r>
              <a:rPr sz="205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50" spc="-10" dirty="0" smtClean="0"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ru-RU" sz="2050" spc="-1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sz="205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50" spc="-1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05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50" spc="-10" dirty="0" smtClean="0"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ru-RU" sz="2050" spc="-1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sz="205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50" spc="-5" dirty="0">
                <a:latin typeface="Times New Roman" pitchFamily="18" charset="0"/>
                <a:cs typeface="Times New Roman" pitchFamily="18" charset="0"/>
              </a:rPr>
              <a:t>годов </a:t>
            </a:r>
            <a:r>
              <a:rPr sz="2050" spc="-1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sz="205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50" spc="-10" dirty="0">
                <a:latin typeface="Times New Roman" pitchFamily="18" charset="0"/>
                <a:cs typeface="Times New Roman" pitchFamily="18" charset="0"/>
              </a:rPr>
              <a:t>доступной</a:t>
            </a:r>
            <a:r>
              <a:rPr sz="205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50" spc="-10" dirty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sz="2050" spc="-5" dirty="0">
                <a:latin typeface="Times New Roman" pitchFamily="18" charset="0"/>
                <a:cs typeface="Times New Roman" pitchFamily="18" charset="0"/>
              </a:rPr>
              <a:t> широкого</a:t>
            </a:r>
            <a:r>
              <a:rPr sz="2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50" spc="-5" dirty="0">
                <a:latin typeface="Times New Roman" pitchFamily="18" charset="0"/>
                <a:cs typeface="Times New Roman" pitchFamily="18" charset="0"/>
              </a:rPr>
              <a:t>круга </a:t>
            </a:r>
            <a:r>
              <a:rPr sz="2050" spc="-5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50" spc="-10" dirty="0">
                <a:latin typeface="Times New Roman" pitchFamily="18" charset="0"/>
                <a:cs typeface="Times New Roman" pitchFamily="18" charset="0"/>
              </a:rPr>
              <a:t>заинтересованных </a:t>
            </a:r>
            <a:r>
              <a:rPr sz="2050" spc="-5" dirty="0">
                <a:latin typeface="Times New Roman" pitchFamily="18" charset="0"/>
                <a:cs typeface="Times New Roman" pitchFamily="18" charset="0"/>
              </a:rPr>
              <a:t>пользователей</a:t>
            </a:r>
            <a:endParaRPr sz="205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8686800" cy="4901565"/>
            <a:chOff x="0" y="0"/>
            <a:chExt cx="8686800" cy="4901565"/>
          </a:xfrm>
        </p:grpSpPr>
        <p:sp>
          <p:nvSpPr>
            <p:cNvPr id="3" name="object 3"/>
            <p:cNvSpPr/>
            <p:nvPr/>
          </p:nvSpPr>
          <p:spPr>
            <a:xfrm>
              <a:off x="6858000" y="1417319"/>
              <a:ext cx="1828800" cy="140335"/>
            </a:xfrm>
            <a:custGeom>
              <a:avLst/>
              <a:gdLst/>
              <a:ahLst/>
              <a:cxnLst/>
              <a:rect l="l" t="t" r="r" b="b"/>
              <a:pathLst>
                <a:path w="1828800" h="140334">
                  <a:moveTo>
                    <a:pt x="0" y="140207"/>
                  </a:moveTo>
                  <a:lnTo>
                    <a:pt x="1828800" y="140207"/>
                  </a:lnTo>
                  <a:lnTo>
                    <a:pt x="1828800" y="0"/>
                  </a:lnTo>
                  <a:lnTo>
                    <a:pt x="0" y="0"/>
                  </a:lnTo>
                  <a:lnTo>
                    <a:pt x="0" y="140207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1493519"/>
              <a:ext cx="8305800" cy="0"/>
            </a:xfrm>
            <a:custGeom>
              <a:avLst/>
              <a:gdLst/>
              <a:ahLst/>
              <a:cxnLst/>
              <a:rect l="l" t="t" r="r" b="b"/>
              <a:pathLst>
                <a:path w="8305800">
                  <a:moveTo>
                    <a:pt x="0" y="0"/>
                  </a:moveTo>
                  <a:lnTo>
                    <a:pt x="8305800" y="0"/>
                  </a:lnTo>
                </a:path>
              </a:pathLst>
            </a:custGeom>
            <a:ln w="18288">
              <a:solidFill>
                <a:srgbClr val="33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4855464"/>
              <a:ext cx="609600" cy="45720"/>
            </a:xfrm>
            <a:custGeom>
              <a:avLst/>
              <a:gdLst/>
              <a:ahLst/>
              <a:cxnLst/>
              <a:rect l="l" t="t" r="r" b="b"/>
              <a:pathLst>
                <a:path w="609600" h="45720">
                  <a:moveTo>
                    <a:pt x="609600" y="0"/>
                  </a:moveTo>
                  <a:lnTo>
                    <a:pt x="0" y="0"/>
                  </a:lnTo>
                  <a:lnTo>
                    <a:pt x="0" y="45719"/>
                  </a:lnTo>
                  <a:lnTo>
                    <a:pt x="609600" y="45719"/>
                  </a:lnTo>
                  <a:lnTo>
                    <a:pt x="609600" y="0"/>
                  </a:lnTo>
                  <a:close/>
                </a:path>
              </a:pathLst>
            </a:custGeom>
            <a:solidFill>
              <a:srgbClr val="33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752855" y="1514855"/>
            <a:ext cx="8385175" cy="1167765"/>
            <a:chOff x="752855" y="1514855"/>
            <a:chExt cx="8385175" cy="116776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2855" y="1673351"/>
              <a:ext cx="8385048" cy="9753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5903" y="1514855"/>
              <a:ext cx="2380488" cy="116738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7447" y="1542287"/>
              <a:ext cx="1947672" cy="55168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7447" y="1804415"/>
              <a:ext cx="1328928" cy="55168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7447" y="2066543"/>
              <a:ext cx="1359408" cy="551688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774063" y="87833"/>
            <a:ext cx="6010275" cy="996950"/>
          </a:xfrm>
          <a:prstGeom prst="rect">
            <a:avLst/>
          </a:prstGeom>
        </p:spPr>
        <p:txBody>
          <a:bodyPr vert="horz" wrap="square" lIns="0" tIns="26669" rIns="0" bIns="0" rtlCol="0">
            <a:spAutoFit/>
          </a:bodyPr>
          <a:lstStyle/>
          <a:p>
            <a:pPr marL="402590" marR="5080" indent="-390525">
              <a:lnSpc>
                <a:spcPts val="3820"/>
              </a:lnSpc>
              <a:spcBef>
                <a:spcPts val="209"/>
              </a:spcBef>
            </a:pPr>
            <a:r>
              <a:rPr sz="3200" b="0" spc="-10" dirty="0">
                <a:solidFill>
                  <a:srgbClr val="330033"/>
                </a:solidFill>
                <a:latin typeface="Times New Roman"/>
                <a:cs typeface="Times New Roman"/>
              </a:rPr>
              <a:t>Этапы</a:t>
            </a:r>
            <a:r>
              <a:rPr sz="3200" b="0" spc="-55" dirty="0">
                <a:solidFill>
                  <a:srgbClr val="330033"/>
                </a:solidFill>
                <a:latin typeface="Times New Roman"/>
                <a:cs typeface="Times New Roman"/>
              </a:rPr>
              <a:t> </a:t>
            </a:r>
            <a:r>
              <a:rPr sz="3200" b="0" spc="-5" dirty="0">
                <a:solidFill>
                  <a:srgbClr val="330033"/>
                </a:solidFill>
                <a:latin typeface="Times New Roman"/>
                <a:cs typeface="Times New Roman"/>
              </a:rPr>
              <a:t>составления</a:t>
            </a:r>
            <a:r>
              <a:rPr sz="3200" b="0" spc="-20" dirty="0">
                <a:solidFill>
                  <a:srgbClr val="330033"/>
                </a:solidFill>
                <a:latin typeface="Times New Roman"/>
                <a:cs typeface="Times New Roman"/>
              </a:rPr>
              <a:t> </a:t>
            </a:r>
            <a:r>
              <a:rPr sz="3200" b="0" spc="-5" dirty="0">
                <a:solidFill>
                  <a:srgbClr val="330033"/>
                </a:solidFill>
                <a:latin typeface="Times New Roman"/>
                <a:cs typeface="Times New Roman"/>
              </a:rPr>
              <a:t>и</a:t>
            </a:r>
            <a:r>
              <a:rPr sz="3200" b="0" spc="-60" dirty="0">
                <a:solidFill>
                  <a:srgbClr val="330033"/>
                </a:solidFill>
                <a:latin typeface="Times New Roman"/>
                <a:cs typeface="Times New Roman"/>
              </a:rPr>
              <a:t> </a:t>
            </a:r>
            <a:r>
              <a:rPr sz="3200" b="0" spc="-5" dirty="0">
                <a:solidFill>
                  <a:srgbClr val="330033"/>
                </a:solidFill>
                <a:latin typeface="Times New Roman"/>
                <a:cs typeface="Times New Roman"/>
              </a:rPr>
              <a:t>утверждения </a:t>
            </a:r>
            <a:r>
              <a:rPr sz="3200" b="0" spc="-785" dirty="0">
                <a:solidFill>
                  <a:srgbClr val="330033"/>
                </a:solidFill>
                <a:latin typeface="Times New Roman"/>
                <a:cs typeface="Times New Roman"/>
              </a:rPr>
              <a:t> </a:t>
            </a:r>
            <a:r>
              <a:rPr sz="3200" b="0" spc="-5" dirty="0">
                <a:solidFill>
                  <a:srgbClr val="330033"/>
                </a:solidFill>
                <a:latin typeface="Times New Roman"/>
                <a:cs typeface="Times New Roman"/>
              </a:rPr>
              <a:t>бюджета</a:t>
            </a:r>
            <a:r>
              <a:rPr sz="3200" b="0" spc="-30" dirty="0">
                <a:solidFill>
                  <a:srgbClr val="330033"/>
                </a:solidFill>
                <a:latin typeface="Times New Roman"/>
                <a:cs typeface="Times New Roman"/>
              </a:rPr>
              <a:t> </a:t>
            </a:r>
            <a:r>
              <a:rPr sz="3200" b="0" dirty="0">
                <a:solidFill>
                  <a:srgbClr val="330033"/>
                </a:solidFill>
                <a:latin typeface="Times New Roman"/>
                <a:cs typeface="Times New Roman"/>
              </a:rPr>
              <a:t>сельского</a:t>
            </a:r>
            <a:r>
              <a:rPr sz="3200" b="0" spc="-10" dirty="0">
                <a:solidFill>
                  <a:srgbClr val="330033"/>
                </a:solidFill>
                <a:latin typeface="Times New Roman"/>
                <a:cs typeface="Times New Roman"/>
              </a:rPr>
              <a:t> </a:t>
            </a:r>
            <a:r>
              <a:rPr sz="3200" b="0" spc="-5" dirty="0">
                <a:solidFill>
                  <a:srgbClr val="330033"/>
                </a:solidFill>
                <a:latin typeface="Times New Roman"/>
                <a:cs typeface="Times New Roman"/>
              </a:rPr>
              <a:t>поселения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752855" y="3255264"/>
            <a:ext cx="8385175" cy="1347470"/>
            <a:chOff x="752855" y="3255264"/>
            <a:chExt cx="8385175" cy="1347470"/>
          </a:xfrm>
        </p:grpSpPr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2855" y="3255264"/>
              <a:ext cx="8385048" cy="134721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5903" y="3337560"/>
              <a:ext cx="2380488" cy="1139952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3204972" y="3073907"/>
            <a:ext cx="5815965" cy="1783080"/>
          </a:xfrm>
          <a:prstGeom prst="rect">
            <a:avLst/>
          </a:prstGeom>
          <a:solidFill>
            <a:srgbClr val="FFE8D1"/>
          </a:solidFill>
          <a:ln w="39623">
            <a:solidFill>
              <a:srgbClr val="FFC000"/>
            </a:solidFill>
          </a:ln>
        </p:spPr>
        <p:txBody>
          <a:bodyPr vert="horz" wrap="square" lIns="0" tIns="58419" rIns="0" bIns="0" rtlCol="0">
            <a:spAutoFit/>
          </a:bodyPr>
          <a:lstStyle/>
          <a:p>
            <a:pPr marL="90170" marR="248285" algn="just">
              <a:lnSpc>
                <a:spcPct val="88900"/>
              </a:lnSpc>
              <a:spcBef>
                <a:spcPts val="459"/>
              </a:spcBef>
            </a:pPr>
            <a:r>
              <a:rPr sz="1100" spc="-5" dirty="0">
                <a:latin typeface="Microsoft Sans Serif"/>
                <a:cs typeface="Microsoft Sans Serif"/>
              </a:rPr>
              <a:t>Сформированный </a:t>
            </a:r>
            <a:r>
              <a:rPr sz="1100" spc="-20" dirty="0">
                <a:latin typeface="Microsoft Sans Serif"/>
                <a:cs typeface="Microsoft Sans Serif"/>
              </a:rPr>
              <a:t>проект </a:t>
            </a:r>
            <a:r>
              <a:rPr sz="1100" spc="-10" dirty="0">
                <a:latin typeface="Microsoft Sans Serif"/>
                <a:cs typeface="Microsoft Sans Serif"/>
              </a:rPr>
              <a:t>бюджета </a:t>
            </a:r>
            <a:r>
              <a:rPr sz="1100" spc="-15" dirty="0">
                <a:latin typeface="Microsoft Sans Serif"/>
                <a:cs typeface="Microsoft Sans Serif"/>
              </a:rPr>
              <a:t>сельского </a:t>
            </a:r>
            <a:r>
              <a:rPr sz="1100" spc="-5" dirty="0">
                <a:latin typeface="Microsoft Sans Serif"/>
                <a:cs typeface="Microsoft Sans Serif"/>
              </a:rPr>
              <a:t>поселения </a:t>
            </a:r>
            <a:r>
              <a:rPr sz="1100" spc="-10" dirty="0">
                <a:latin typeface="Microsoft Sans Serif"/>
                <a:cs typeface="Microsoft Sans Serif"/>
              </a:rPr>
              <a:t>Глава </a:t>
            </a:r>
            <a:r>
              <a:rPr sz="1100" spc="-15" dirty="0">
                <a:latin typeface="Microsoft Sans Serif"/>
                <a:cs typeface="Microsoft Sans Serif"/>
              </a:rPr>
              <a:t>сельского поселения </a:t>
            </a:r>
            <a:r>
              <a:rPr sz="1100" spc="-280" dirty="0">
                <a:latin typeface="Microsoft Sans Serif"/>
                <a:cs typeface="Microsoft Sans Serif"/>
              </a:rPr>
              <a:t> </a:t>
            </a:r>
            <a:r>
              <a:rPr sz="1650" baseline="2525" dirty="0">
                <a:latin typeface="Microsoft Sans Serif"/>
                <a:cs typeface="Microsoft Sans Serif"/>
              </a:rPr>
              <a:t>вносит </a:t>
            </a:r>
            <a:r>
              <a:rPr sz="1650" spc="-7" baseline="2525" dirty="0">
                <a:latin typeface="Microsoft Sans Serif"/>
                <a:cs typeface="Microsoft Sans Serif"/>
              </a:rPr>
              <a:t>на </a:t>
            </a:r>
            <a:r>
              <a:rPr sz="1650" spc="-15" baseline="2525" dirty="0">
                <a:latin typeface="Microsoft Sans Serif"/>
                <a:cs typeface="Microsoft Sans Serif"/>
              </a:rPr>
              <a:t>рассмотрение</a:t>
            </a:r>
            <a:r>
              <a:rPr sz="1650" spc="-7" baseline="2525" dirty="0">
                <a:latin typeface="Microsoft Sans Serif"/>
                <a:cs typeface="Microsoft Sans Serif"/>
              </a:rPr>
              <a:t> депутатов </a:t>
            </a:r>
            <a:r>
              <a:rPr sz="1650" spc="-22" baseline="2525" dirty="0">
                <a:latin typeface="Microsoft Sans Serif"/>
                <a:cs typeface="Microsoft Sans Serif"/>
              </a:rPr>
              <a:t>сельского</a:t>
            </a:r>
            <a:r>
              <a:rPr sz="1650" spc="-15" baseline="2525" dirty="0">
                <a:latin typeface="Microsoft Sans Serif"/>
                <a:cs typeface="Microsoft Sans Serif"/>
              </a:rPr>
              <a:t> </a:t>
            </a:r>
            <a:r>
              <a:rPr sz="1250" spc="-5" dirty="0">
                <a:latin typeface="Malgun Gothic Semilight"/>
                <a:cs typeface="Malgun Gothic Semilight"/>
              </a:rPr>
              <a:t>поселения </a:t>
            </a:r>
            <a:r>
              <a:rPr sz="1250" dirty="0">
                <a:latin typeface="Malgun Gothic Semilight"/>
                <a:cs typeface="Malgun Gothic Semilight"/>
              </a:rPr>
              <a:t>не </a:t>
            </a:r>
            <a:r>
              <a:rPr sz="1250" spc="-5" dirty="0">
                <a:latin typeface="Malgun Gothic Semilight"/>
                <a:cs typeface="Malgun Gothic Semilight"/>
              </a:rPr>
              <a:t>позднее </a:t>
            </a:r>
            <a:r>
              <a:rPr sz="1250" dirty="0">
                <a:latin typeface="Malgun Gothic Semilight"/>
                <a:cs typeface="Malgun Gothic Semilight"/>
              </a:rPr>
              <a:t>15 </a:t>
            </a:r>
            <a:r>
              <a:rPr sz="1250" spc="-10" dirty="0">
                <a:latin typeface="Malgun Gothic Semilight"/>
                <a:cs typeface="Malgun Gothic Semilight"/>
              </a:rPr>
              <a:t>ноября </a:t>
            </a:r>
            <a:r>
              <a:rPr sz="1250" spc="-340" dirty="0">
                <a:latin typeface="Malgun Gothic Semilight"/>
                <a:cs typeface="Malgun Gothic Semilight"/>
              </a:rPr>
              <a:t> </a:t>
            </a:r>
            <a:r>
              <a:rPr sz="1250" spc="-5" dirty="0" err="1">
                <a:latin typeface="Malgun Gothic Semilight"/>
                <a:cs typeface="Malgun Gothic Semilight"/>
              </a:rPr>
              <a:t>текущего</a:t>
            </a:r>
            <a:r>
              <a:rPr sz="1250" spc="5" dirty="0">
                <a:latin typeface="Malgun Gothic Semilight"/>
                <a:cs typeface="Malgun Gothic Semilight"/>
              </a:rPr>
              <a:t> </a:t>
            </a:r>
            <a:r>
              <a:rPr sz="1250" spc="-20" dirty="0" err="1" smtClean="0">
                <a:latin typeface="Malgun Gothic Semilight"/>
                <a:cs typeface="Malgun Gothic Semilight"/>
              </a:rPr>
              <a:t>года</a:t>
            </a:r>
            <a:endParaRPr sz="1250" dirty="0">
              <a:latin typeface="Malgun Gothic Semilight"/>
              <a:cs typeface="Malgun Gothic Semilight"/>
            </a:endParaRPr>
          </a:p>
          <a:p>
            <a:pPr marL="90170">
              <a:lnSpc>
                <a:spcPts val="1265"/>
              </a:lnSpc>
            </a:pPr>
            <a:r>
              <a:rPr sz="1100" spc="-5" dirty="0">
                <a:latin typeface="Microsoft Sans Serif"/>
                <a:cs typeface="Microsoft Sans Serif"/>
              </a:rPr>
              <a:t>По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проекту</a:t>
            </a:r>
            <a:r>
              <a:rPr sz="1100" spc="-5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бюджета</a:t>
            </a:r>
            <a:r>
              <a:rPr sz="1100" spc="-3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поселения</a:t>
            </a:r>
            <a:r>
              <a:rPr sz="1100" spc="-4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проводятся</a:t>
            </a:r>
            <a:r>
              <a:rPr sz="1100" spc="-5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публичные</a:t>
            </a:r>
            <a:r>
              <a:rPr sz="1100" spc="-1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слушания.</a:t>
            </a:r>
            <a:r>
              <a:rPr sz="1100" spc="-20" dirty="0">
                <a:latin typeface="Microsoft Sans Serif"/>
                <a:cs typeface="Microsoft Sans Serif"/>
              </a:rPr>
              <a:t> </a:t>
            </a:r>
            <a:r>
              <a:rPr sz="1100" spc="-40" dirty="0">
                <a:latin typeface="Microsoft Sans Serif"/>
                <a:cs typeface="Microsoft Sans Serif"/>
              </a:rPr>
              <a:t>Для</a:t>
            </a:r>
            <a:r>
              <a:rPr sz="1100" spc="-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этого</a:t>
            </a:r>
            <a:r>
              <a:rPr sz="1100" spc="-15" dirty="0">
                <a:latin typeface="Microsoft Sans Serif"/>
                <a:cs typeface="Microsoft Sans Serif"/>
              </a:rPr>
              <a:t> </a:t>
            </a:r>
            <a:r>
              <a:rPr sz="1100" spc="-30" dirty="0">
                <a:latin typeface="Microsoft Sans Serif"/>
                <a:cs typeface="Microsoft Sans Serif"/>
              </a:rPr>
              <a:t>проект</a:t>
            </a:r>
            <a:endParaRPr sz="1100" dirty="0">
              <a:latin typeface="Microsoft Sans Serif"/>
              <a:cs typeface="Microsoft Sans Serif"/>
            </a:endParaRPr>
          </a:p>
          <a:p>
            <a:pPr marL="90170">
              <a:lnSpc>
                <a:spcPct val="100000"/>
              </a:lnSpc>
              <a:spcBef>
                <a:spcPts val="5"/>
              </a:spcBef>
            </a:pPr>
            <a:r>
              <a:rPr sz="1100" spc="-5" dirty="0">
                <a:latin typeface="Microsoft Sans Serif"/>
                <a:cs typeface="Microsoft Sans Serif"/>
              </a:rPr>
              <a:t>бюджета</a:t>
            </a:r>
            <a:r>
              <a:rPr sz="1100" spc="-5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размещается</a:t>
            </a:r>
            <a:r>
              <a:rPr sz="1100" spc="-6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на</a:t>
            </a:r>
            <a:r>
              <a:rPr sz="1100" spc="30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официальном</a:t>
            </a:r>
            <a:r>
              <a:rPr sz="1100" spc="-5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сайте</a:t>
            </a:r>
            <a:r>
              <a:rPr sz="1100" spc="-10" dirty="0">
                <a:latin typeface="Microsoft Sans Serif"/>
                <a:cs typeface="Microsoft Sans Serif"/>
              </a:rPr>
              <a:t> сельского</a:t>
            </a:r>
            <a:r>
              <a:rPr sz="1100" spc="-3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поселения</a:t>
            </a:r>
            <a:r>
              <a:rPr sz="1100" spc="-1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в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сети</a:t>
            </a:r>
            <a:endParaRPr sz="1100" dirty="0">
              <a:latin typeface="Microsoft Sans Serif"/>
              <a:cs typeface="Microsoft Sans Serif"/>
            </a:endParaRPr>
          </a:p>
          <a:p>
            <a:pPr marL="90170" marR="193675">
              <a:lnSpc>
                <a:spcPct val="100000"/>
              </a:lnSpc>
            </a:pPr>
            <a:r>
              <a:rPr sz="1100" dirty="0">
                <a:latin typeface="Microsoft Sans Serif"/>
                <a:cs typeface="Microsoft Sans Serif"/>
              </a:rPr>
              <a:t>«Интернет». В </a:t>
            </a:r>
            <a:r>
              <a:rPr sz="1100" spc="-5" dirty="0">
                <a:latin typeface="Microsoft Sans Serif"/>
                <a:cs typeface="Microsoft Sans Serif"/>
              </a:rPr>
              <a:t>слушаниях участвуют </a:t>
            </a:r>
            <a:r>
              <a:rPr sz="1100" spc="-15" dirty="0">
                <a:latin typeface="Microsoft Sans Serif"/>
                <a:cs typeface="Microsoft Sans Serif"/>
              </a:rPr>
              <a:t>граждане, </a:t>
            </a:r>
            <a:r>
              <a:rPr sz="1100" spc="-10" dirty="0">
                <a:latin typeface="Microsoft Sans Serif"/>
                <a:cs typeface="Microsoft Sans Serif"/>
              </a:rPr>
              <a:t>проживающие </a:t>
            </a:r>
            <a:r>
              <a:rPr sz="1100" dirty="0">
                <a:latin typeface="Microsoft Sans Serif"/>
                <a:cs typeface="Microsoft Sans Serif"/>
              </a:rPr>
              <a:t>в </a:t>
            </a:r>
            <a:r>
              <a:rPr sz="1100" spc="-15" dirty="0">
                <a:latin typeface="Microsoft Sans Serif"/>
                <a:cs typeface="Microsoft Sans Serif"/>
              </a:rPr>
              <a:t>сельском </a:t>
            </a:r>
            <a:r>
              <a:rPr sz="1100" spc="-5" dirty="0">
                <a:latin typeface="Microsoft Sans Serif"/>
                <a:cs typeface="Microsoft Sans Serif"/>
              </a:rPr>
              <a:t>поселении </a:t>
            </a:r>
            <a:r>
              <a:rPr sz="1100" spc="-28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и</a:t>
            </a:r>
            <a:r>
              <a:rPr sz="1100" spc="2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обладающие</a:t>
            </a:r>
            <a:r>
              <a:rPr sz="1100" spc="10" dirty="0">
                <a:latin typeface="Microsoft Sans Serif"/>
                <a:cs typeface="Microsoft Sans Serif"/>
              </a:rPr>
              <a:t> </a:t>
            </a:r>
            <a:r>
              <a:rPr sz="1100" spc="-15" dirty="0">
                <a:latin typeface="Microsoft Sans Serif"/>
                <a:cs typeface="Microsoft Sans Serif"/>
              </a:rPr>
              <a:t>активным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избирательным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правом,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а</a:t>
            </a:r>
            <a:r>
              <a:rPr sz="1100" spc="30" dirty="0">
                <a:latin typeface="Microsoft Sans Serif"/>
                <a:cs typeface="Microsoft Sans Serif"/>
              </a:rPr>
              <a:t> </a:t>
            </a:r>
            <a:r>
              <a:rPr sz="1100" spc="-30" dirty="0">
                <a:latin typeface="Microsoft Sans Serif"/>
                <a:cs typeface="Microsoft Sans Serif"/>
              </a:rPr>
              <a:t>также</a:t>
            </a:r>
            <a:r>
              <a:rPr sz="1100" spc="3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представители 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организаций,</a:t>
            </a:r>
            <a:r>
              <a:rPr sz="1100" spc="5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осуществляющих</a:t>
            </a:r>
            <a:r>
              <a:rPr sz="1100" spc="30" dirty="0">
                <a:latin typeface="Microsoft Sans Serif"/>
                <a:cs typeface="Microsoft Sans Serif"/>
              </a:rPr>
              <a:t> </a:t>
            </a:r>
            <a:r>
              <a:rPr sz="1100" dirty="0">
                <a:latin typeface="Microsoft Sans Serif"/>
                <a:cs typeface="Microsoft Sans Serif"/>
              </a:rPr>
              <a:t>деятельность</a:t>
            </a:r>
            <a:r>
              <a:rPr sz="1100" spc="25" dirty="0">
                <a:latin typeface="Microsoft Sans Serif"/>
                <a:cs typeface="Microsoft Sans Serif"/>
              </a:rPr>
              <a:t> </a:t>
            </a:r>
            <a:r>
              <a:rPr sz="1100" spc="-20" dirty="0">
                <a:latin typeface="Microsoft Sans Serif"/>
                <a:cs typeface="Microsoft Sans Serif"/>
              </a:rPr>
              <a:t>на</a:t>
            </a:r>
            <a:r>
              <a:rPr sz="1100" spc="4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территории</a:t>
            </a:r>
            <a:r>
              <a:rPr sz="1100" spc="35" dirty="0">
                <a:latin typeface="Microsoft Sans Serif"/>
                <a:cs typeface="Microsoft Sans Serif"/>
              </a:rPr>
              <a:t> </a:t>
            </a:r>
            <a:r>
              <a:rPr sz="1100" spc="-10" dirty="0">
                <a:latin typeface="Microsoft Sans Serif"/>
                <a:cs typeface="Microsoft Sans Serif"/>
              </a:rPr>
              <a:t>сельского</a:t>
            </a:r>
            <a:r>
              <a:rPr sz="1100" spc="-100" dirty="0">
                <a:latin typeface="Microsoft Sans Serif"/>
                <a:cs typeface="Microsoft Sans Serif"/>
              </a:rPr>
              <a:t> </a:t>
            </a:r>
            <a:r>
              <a:rPr sz="1100" spc="-5" dirty="0">
                <a:latin typeface="Microsoft Sans Serif"/>
                <a:cs typeface="Microsoft Sans Serif"/>
              </a:rPr>
              <a:t>поселения.</a:t>
            </a:r>
            <a:endParaRPr sz="1100" dirty="0">
              <a:latin typeface="Microsoft Sans Serif"/>
              <a:cs typeface="Microsoft Sans Serif"/>
            </a:endParaRPr>
          </a:p>
          <a:p>
            <a:pPr marL="90170">
              <a:lnSpc>
                <a:spcPts val="1355"/>
              </a:lnSpc>
            </a:pPr>
            <a:r>
              <a:rPr sz="1650" spc="-30" baseline="2525" dirty="0">
                <a:latin typeface="Microsoft Sans Serif"/>
                <a:cs typeface="Microsoft Sans Serif"/>
              </a:rPr>
              <a:t>Депутатами</a:t>
            </a:r>
            <a:r>
              <a:rPr sz="1650" spc="-82" baseline="2525" dirty="0">
                <a:latin typeface="Microsoft Sans Serif"/>
                <a:cs typeface="Microsoft Sans Serif"/>
              </a:rPr>
              <a:t> </a:t>
            </a:r>
            <a:r>
              <a:rPr sz="1650" spc="-22" baseline="2525" dirty="0">
                <a:latin typeface="Microsoft Sans Serif"/>
                <a:cs typeface="Microsoft Sans Serif"/>
              </a:rPr>
              <a:t>сельского</a:t>
            </a:r>
            <a:r>
              <a:rPr sz="1650" spc="397" baseline="2525" dirty="0">
                <a:latin typeface="Microsoft Sans Serif"/>
                <a:cs typeface="Microsoft Sans Serif"/>
              </a:rPr>
              <a:t> </a:t>
            </a:r>
            <a:r>
              <a:rPr sz="1200" spc="-5" dirty="0">
                <a:latin typeface="Malgun Gothic Semilight"/>
                <a:cs typeface="Malgun Gothic Semilight"/>
              </a:rPr>
              <a:t>поселения</a:t>
            </a:r>
            <a:r>
              <a:rPr sz="1200" spc="-40" dirty="0">
                <a:latin typeface="Malgun Gothic Semilight"/>
                <a:cs typeface="Malgun Gothic Semilight"/>
              </a:rPr>
              <a:t> </a:t>
            </a:r>
            <a:r>
              <a:rPr sz="1200" spc="-5" dirty="0">
                <a:latin typeface="Malgun Gothic Semilight"/>
                <a:cs typeface="Malgun Gothic Semilight"/>
              </a:rPr>
              <a:t>рассматривает</a:t>
            </a:r>
            <a:r>
              <a:rPr sz="1200" spc="-25" dirty="0">
                <a:latin typeface="Malgun Gothic Semilight"/>
                <a:cs typeface="Malgun Gothic Semilight"/>
              </a:rPr>
              <a:t> </a:t>
            </a:r>
            <a:r>
              <a:rPr sz="1200" spc="-10" dirty="0">
                <a:latin typeface="Malgun Gothic Semilight"/>
                <a:cs typeface="Malgun Gothic Semilight"/>
              </a:rPr>
              <a:t>проект</a:t>
            </a:r>
            <a:r>
              <a:rPr sz="1200" spc="-30" dirty="0">
                <a:latin typeface="Malgun Gothic Semilight"/>
                <a:cs typeface="Malgun Gothic Semilight"/>
              </a:rPr>
              <a:t> </a:t>
            </a:r>
            <a:r>
              <a:rPr sz="1200" spc="-5" dirty="0">
                <a:latin typeface="Malgun Gothic Semilight"/>
                <a:cs typeface="Malgun Gothic Semilight"/>
              </a:rPr>
              <a:t>решения</a:t>
            </a:r>
            <a:r>
              <a:rPr sz="1200" spc="-40" dirty="0">
                <a:latin typeface="Malgun Gothic Semilight"/>
                <a:cs typeface="Malgun Gothic Semilight"/>
              </a:rPr>
              <a:t> </a:t>
            </a:r>
            <a:r>
              <a:rPr sz="1200" dirty="0">
                <a:latin typeface="Malgun Gothic Semilight"/>
                <a:cs typeface="Malgun Gothic Semilight"/>
              </a:rPr>
              <a:t>о</a:t>
            </a:r>
            <a:r>
              <a:rPr sz="1200" spc="-50" dirty="0">
                <a:latin typeface="Malgun Gothic Semilight"/>
                <a:cs typeface="Malgun Gothic Semilight"/>
              </a:rPr>
              <a:t> </a:t>
            </a:r>
            <a:r>
              <a:rPr sz="1200" spc="-5" dirty="0">
                <a:latin typeface="Malgun Gothic Semilight"/>
                <a:cs typeface="Malgun Gothic Semilight"/>
              </a:rPr>
              <a:t>бюджете</a:t>
            </a:r>
            <a:r>
              <a:rPr sz="1200" spc="-45" dirty="0">
                <a:latin typeface="Malgun Gothic Semilight"/>
                <a:cs typeface="Malgun Gothic Semilight"/>
              </a:rPr>
              <a:t> </a:t>
            </a:r>
            <a:r>
              <a:rPr sz="1200" dirty="0">
                <a:latin typeface="Malgun Gothic Semilight"/>
                <a:cs typeface="Malgun Gothic Semilight"/>
              </a:rPr>
              <a:t>в</a:t>
            </a:r>
          </a:p>
          <a:p>
            <a:pPr marL="102870">
              <a:lnSpc>
                <a:spcPts val="1345"/>
              </a:lnSpc>
            </a:pPr>
            <a:r>
              <a:rPr sz="1150" spc="-5" dirty="0">
                <a:latin typeface="Malgun Gothic Semilight"/>
                <a:cs typeface="Malgun Gothic Semilight"/>
              </a:rPr>
              <a:t>одном</a:t>
            </a:r>
            <a:r>
              <a:rPr sz="1150" spc="-15" dirty="0">
                <a:latin typeface="Malgun Gothic Semilight"/>
                <a:cs typeface="Malgun Gothic Semilight"/>
              </a:rPr>
              <a:t> чтении</a:t>
            </a:r>
            <a:endParaRPr sz="1150" dirty="0">
              <a:latin typeface="Malgun Gothic Semilight"/>
              <a:cs typeface="Malgun Gothic Semiligh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60500" y="3420567"/>
            <a:ext cx="1699895" cy="848360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2700" marR="5080">
              <a:lnSpc>
                <a:spcPct val="85000"/>
              </a:lnSpc>
              <a:spcBef>
                <a:spcPts val="455"/>
              </a:spcBef>
            </a:pPr>
            <a:r>
              <a:rPr sz="2000" spc="-40" dirty="0">
                <a:solidFill>
                  <a:srgbClr val="FFFFDF"/>
                </a:solidFill>
                <a:latin typeface="Microsoft Sans Serif"/>
                <a:cs typeface="Microsoft Sans Serif"/>
              </a:rPr>
              <a:t>Р</a:t>
            </a:r>
            <a:r>
              <a:rPr sz="2000" spc="-35" dirty="0">
                <a:solidFill>
                  <a:srgbClr val="FFFFDF"/>
                </a:solidFill>
                <a:latin typeface="Microsoft Sans Serif"/>
                <a:cs typeface="Microsoft Sans Serif"/>
              </a:rPr>
              <a:t>а</a:t>
            </a:r>
            <a:r>
              <a:rPr sz="2000" spc="-20" dirty="0">
                <a:solidFill>
                  <a:srgbClr val="FFFFDF"/>
                </a:solidFill>
                <a:latin typeface="Microsoft Sans Serif"/>
                <a:cs typeface="Microsoft Sans Serif"/>
              </a:rPr>
              <a:t>сс</a:t>
            </a:r>
            <a:r>
              <a:rPr sz="2000" spc="-35" dirty="0">
                <a:solidFill>
                  <a:srgbClr val="FFFFDF"/>
                </a:solidFill>
                <a:latin typeface="Microsoft Sans Serif"/>
                <a:cs typeface="Microsoft Sans Serif"/>
              </a:rPr>
              <a:t>м</a:t>
            </a:r>
            <a:r>
              <a:rPr sz="2000" spc="-65" dirty="0">
                <a:solidFill>
                  <a:srgbClr val="FFFFDF"/>
                </a:solidFill>
                <a:latin typeface="Microsoft Sans Serif"/>
                <a:cs typeface="Microsoft Sans Serif"/>
              </a:rPr>
              <a:t>о</a:t>
            </a:r>
            <a:r>
              <a:rPr sz="2000" spc="-5" dirty="0">
                <a:solidFill>
                  <a:srgbClr val="FFFFDF"/>
                </a:solidFill>
                <a:latin typeface="Microsoft Sans Serif"/>
                <a:cs typeface="Microsoft Sans Serif"/>
              </a:rPr>
              <a:t>т</a:t>
            </a:r>
            <a:r>
              <a:rPr sz="2000" spc="-35" dirty="0">
                <a:solidFill>
                  <a:srgbClr val="FFFFDF"/>
                </a:solidFill>
                <a:latin typeface="Microsoft Sans Serif"/>
                <a:cs typeface="Microsoft Sans Serif"/>
              </a:rPr>
              <a:t>ре</a:t>
            </a:r>
            <a:r>
              <a:rPr sz="2000" spc="-15" dirty="0">
                <a:solidFill>
                  <a:srgbClr val="FFFFDF"/>
                </a:solidFill>
                <a:latin typeface="Microsoft Sans Serif"/>
                <a:cs typeface="Microsoft Sans Serif"/>
              </a:rPr>
              <a:t>н</a:t>
            </a:r>
            <a:r>
              <a:rPr sz="2000" spc="-20" dirty="0">
                <a:solidFill>
                  <a:srgbClr val="FFFFDF"/>
                </a:solidFill>
                <a:latin typeface="Microsoft Sans Serif"/>
                <a:cs typeface="Microsoft Sans Serif"/>
              </a:rPr>
              <a:t>и</a:t>
            </a:r>
            <a:r>
              <a:rPr sz="2000" spc="-5" dirty="0">
                <a:solidFill>
                  <a:srgbClr val="FFFFDF"/>
                </a:solidFill>
                <a:latin typeface="Microsoft Sans Serif"/>
                <a:cs typeface="Microsoft Sans Serif"/>
              </a:rPr>
              <a:t>е  </a:t>
            </a:r>
            <a:r>
              <a:rPr sz="2000" spc="-30" dirty="0">
                <a:solidFill>
                  <a:srgbClr val="FFFFDF"/>
                </a:solidFill>
                <a:latin typeface="Microsoft Sans Serif"/>
                <a:cs typeface="Microsoft Sans Serif"/>
              </a:rPr>
              <a:t>проекта </a:t>
            </a:r>
            <a:r>
              <a:rPr sz="2000" spc="-25" dirty="0">
                <a:solidFill>
                  <a:srgbClr val="FFFFDF"/>
                </a:solidFill>
                <a:latin typeface="Microsoft Sans Serif"/>
                <a:cs typeface="Microsoft Sans Serif"/>
              </a:rPr>
              <a:t> бюджета</a:t>
            </a:r>
            <a:endParaRPr sz="2000">
              <a:latin typeface="Microsoft Sans Serif"/>
              <a:cs typeface="Microsoft Sans Serif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752855" y="5218176"/>
            <a:ext cx="8385175" cy="1329055"/>
            <a:chOff x="752855" y="5218176"/>
            <a:chExt cx="8385175" cy="1329055"/>
          </a:xfrm>
        </p:grpSpPr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2855" y="5218176"/>
              <a:ext cx="8385048" cy="132892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2479" y="5288280"/>
              <a:ext cx="2380488" cy="113995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3203448" y="5300471"/>
              <a:ext cx="5836920" cy="1015365"/>
            </a:xfrm>
            <a:custGeom>
              <a:avLst/>
              <a:gdLst/>
              <a:ahLst/>
              <a:cxnLst/>
              <a:rect l="l" t="t" r="r" b="b"/>
              <a:pathLst>
                <a:path w="5836920" h="1015364">
                  <a:moveTo>
                    <a:pt x="5836920" y="1005840"/>
                  </a:moveTo>
                  <a:lnTo>
                    <a:pt x="0" y="1005840"/>
                  </a:lnTo>
                  <a:lnTo>
                    <a:pt x="0" y="1014984"/>
                  </a:lnTo>
                  <a:lnTo>
                    <a:pt x="5836920" y="1014984"/>
                  </a:lnTo>
                  <a:lnTo>
                    <a:pt x="5836920" y="1005840"/>
                  </a:lnTo>
                  <a:close/>
                </a:path>
                <a:path w="5836920" h="1015364">
                  <a:moveTo>
                    <a:pt x="5836920" y="0"/>
                  </a:moveTo>
                  <a:lnTo>
                    <a:pt x="0" y="0"/>
                  </a:lnTo>
                  <a:lnTo>
                    <a:pt x="0" y="18288"/>
                  </a:lnTo>
                  <a:lnTo>
                    <a:pt x="5836920" y="18288"/>
                  </a:lnTo>
                  <a:lnTo>
                    <a:pt x="5836920" y="0"/>
                  </a:lnTo>
                  <a:close/>
                </a:path>
              </a:pathLst>
            </a:custGeom>
            <a:solidFill>
              <a:srgbClr val="FFC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204972" y="5301996"/>
              <a:ext cx="5836920" cy="1015365"/>
            </a:xfrm>
            <a:custGeom>
              <a:avLst/>
              <a:gdLst/>
              <a:ahLst/>
              <a:cxnLst/>
              <a:rect l="l" t="t" r="r" b="b"/>
              <a:pathLst>
                <a:path w="5836920" h="1015364">
                  <a:moveTo>
                    <a:pt x="0" y="1014983"/>
                  </a:moveTo>
                  <a:lnTo>
                    <a:pt x="5836920" y="1014983"/>
                  </a:lnTo>
                  <a:lnTo>
                    <a:pt x="5836920" y="0"/>
                  </a:lnTo>
                  <a:lnTo>
                    <a:pt x="0" y="0"/>
                  </a:lnTo>
                  <a:lnTo>
                    <a:pt x="0" y="1014983"/>
                  </a:lnTo>
                  <a:close/>
                </a:path>
              </a:pathLst>
            </a:custGeom>
            <a:ln w="39624">
              <a:solidFill>
                <a:srgbClr val="E7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218688" y="5318760"/>
              <a:ext cx="5819140" cy="988060"/>
            </a:xfrm>
            <a:custGeom>
              <a:avLst/>
              <a:gdLst/>
              <a:ahLst/>
              <a:cxnLst/>
              <a:rect l="l" t="t" r="r" b="b"/>
              <a:pathLst>
                <a:path w="5819140" h="988060">
                  <a:moveTo>
                    <a:pt x="5818632" y="0"/>
                  </a:moveTo>
                  <a:lnTo>
                    <a:pt x="0" y="0"/>
                  </a:lnTo>
                  <a:lnTo>
                    <a:pt x="0" y="987551"/>
                  </a:lnTo>
                  <a:lnTo>
                    <a:pt x="5818632" y="987551"/>
                  </a:lnTo>
                  <a:lnTo>
                    <a:pt x="5818632" y="0"/>
                  </a:lnTo>
                  <a:close/>
                </a:path>
              </a:pathLst>
            </a:custGeom>
            <a:solidFill>
              <a:srgbClr val="F6AE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218688" y="5318760"/>
              <a:ext cx="5819140" cy="988060"/>
            </a:xfrm>
            <a:custGeom>
              <a:avLst/>
              <a:gdLst/>
              <a:ahLst/>
              <a:cxnLst/>
              <a:rect l="l" t="t" r="r" b="b"/>
              <a:pathLst>
                <a:path w="5819140" h="988060">
                  <a:moveTo>
                    <a:pt x="0" y="987551"/>
                  </a:moveTo>
                  <a:lnTo>
                    <a:pt x="5818632" y="987551"/>
                  </a:lnTo>
                  <a:lnTo>
                    <a:pt x="5818632" y="0"/>
                  </a:lnTo>
                  <a:lnTo>
                    <a:pt x="0" y="0"/>
                  </a:lnTo>
                  <a:lnTo>
                    <a:pt x="0" y="987551"/>
                  </a:lnTo>
                  <a:close/>
                </a:path>
              </a:pathLst>
            </a:custGeom>
            <a:ln w="12192">
              <a:solidFill>
                <a:srgbClr val="416F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10640" y="5454650"/>
              <a:ext cx="1475841" cy="231381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1097076" y="5634938"/>
            <a:ext cx="1071245" cy="59118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 marR="5080">
              <a:lnSpc>
                <a:spcPts val="2060"/>
              </a:lnSpc>
              <a:spcBef>
                <a:spcPts val="440"/>
              </a:spcBef>
            </a:pPr>
            <a:r>
              <a:rPr sz="2000" spc="-30" dirty="0">
                <a:solidFill>
                  <a:srgbClr val="FFFFDF"/>
                </a:solidFill>
                <a:latin typeface="Microsoft Sans Serif"/>
                <a:cs typeface="Microsoft Sans Serif"/>
              </a:rPr>
              <a:t>проекта </a:t>
            </a:r>
            <a:r>
              <a:rPr sz="2000" spc="-25" dirty="0">
                <a:solidFill>
                  <a:srgbClr val="FFFFDF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FFFFDF"/>
                </a:solidFill>
                <a:latin typeface="Microsoft Sans Serif"/>
                <a:cs typeface="Microsoft Sans Serif"/>
              </a:rPr>
              <a:t>бю</a:t>
            </a:r>
            <a:r>
              <a:rPr sz="2000" spc="-20" dirty="0">
                <a:solidFill>
                  <a:srgbClr val="FFFFDF"/>
                </a:solidFill>
                <a:latin typeface="Microsoft Sans Serif"/>
                <a:cs typeface="Microsoft Sans Serif"/>
              </a:rPr>
              <a:t>д</a:t>
            </a:r>
            <a:r>
              <a:rPr sz="2000" spc="-75" dirty="0">
                <a:solidFill>
                  <a:srgbClr val="FFFFDF"/>
                </a:solidFill>
                <a:latin typeface="Microsoft Sans Serif"/>
                <a:cs typeface="Microsoft Sans Serif"/>
              </a:rPr>
              <a:t>ж</a:t>
            </a:r>
            <a:r>
              <a:rPr sz="2000" spc="-10" dirty="0">
                <a:solidFill>
                  <a:srgbClr val="FFFFDF"/>
                </a:solidFill>
                <a:latin typeface="Microsoft Sans Serif"/>
                <a:cs typeface="Microsoft Sans Serif"/>
              </a:rPr>
              <a:t>е</a:t>
            </a:r>
            <a:r>
              <a:rPr sz="2000" spc="-35" dirty="0">
                <a:solidFill>
                  <a:srgbClr val="FFFFDF"/>
                </a:solidFill>
                <a:latin typeface="Microsoft Sans Serif"/>
                <a:cs typeface="Microsoft Sans Serif"/>
              </a:rPr>
              <a:t>т</a:t>
            </a:r>
            <a:r>
              <a:rPr sz="2000" spc="-5" dirty="0">
                <a:solidFill>
                  <a:srgbClr val="FFFFDF"/>
                </a:solidFill>
                <a:latin typeface="Microsoft Sans Serif"/>
                <a:cs typeface="Microsoft Sans Serif"/>
              </a:rPr>
              <a:t>а</a:t>
            </a:r>
            <a:endParaRPr sz="2000">
              <a:latin typeface="Microsoft Sans Serif"/>
              <a:cs typeface="Microsoft Sans Serif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3271901" y="5389879"/>
            <a:ext cx="5720080" cy="141605"/>
            <a:chOff x="3271901" y="5389879"/>
            <a:chExt cx="5720080" cy="141605"/>
          </a:xfrm>
        </p:grpSpPr>
        <p:sp>
          <p:nvSpPr>
            <p:cNvPr id="28" name="object 28"/>
            <p:cNvSpPr/>
            <p:nvPr/>
          </p:nvSpPr>
          <p:spPr>
            <a:xfrm>
              <a:off x="3271901" y="5395213"/>
              <a:ext cx="494030" cy="135890"/>
            </a:xfrm>
            <a:custGeom>
              <a:avLst/>
              <a:gdLst/>
              <a:ahLst/>
              <a:cxnLst/>
              <a:rect l="l" t="t" r="r" b="b"/>
              <a:pathLst>
                <a:path w="494029" h="135889">
                  <a:moveTo>
                    <a:pt x="77343" y="0"/>
                  </a:moveTo>
                  <a:lnTo>
                    <a:pt x="0" y="0"/>
                  </a:lnTo>
                  <a:lnTo>
                    <a:pt x="0" y="106426"/>
                  </a:lnTo>
                  <a:lnTo>
                    <a:pt x="13462" y="106426"/>
                  </a:lnTo>
                  <a:lnTo>
                    <a:pt x="13462" y="12573"/>
                  </a:lnTo>
                  <a:lnTo>
                    <a:pt x="77343" y="12573"/>
                  </a:lnTo>
                  <a:lnTo>
                    <a:pt x="77343" y="0"/>
                  </a:lnTo>
                  <a:close/>
                </a:path>
                <a:path w="494029" h="135889">
                  <a:moveTo>
                    <a:pt x="77343" y="12573"/>
                  </a:moveTo>
                  <a:lnTo>
                    <a:pt x="63881" y="12573"/>
                  </a:lnTo>
                  <a:lnTo>
                    <a:pt x="63881" y="106426"/>
                  </a:lnTo>
                  <a:lnTo>
                    <a:pt x="77343" y="106426"/>
                  </a:lnTo>
                  <a:lnTo>
                    <a:pt x="77343" y="12573"/>
                  </a:lnTo>
                  <a:close/>
                </a:path>
                <a:path w="494029" h="135889">
                  <a:moveTo>
                    <a:pt x="115315" y="26670"/>
                  </a:moveTo>
                  <a:lnTo>
                    <a:pt x="102615" y="26670"/>
                  </a:lnTo>
                  <a:lnTo>
                    <a:pt x="102615" y="135890"/>
                  </a:lnTo>
                  <a:lnTo>
                    <a:pt x="115315" y="135890"/>
                  </a:lnTo>
                  <a:lnTo>
                    <a:pt x="115315" y="102362"/>
                  </a:lnTo>
                  <a:lnTo>
                    <a:pt x="153670" y="102362"/>
                  </a:lnTo>
                  <a:lnTo>
                    <a:pt x="156210" y="100457"/>
                  </a:lnTo>
                  <a:lnTo>
                    <a:pt x="160140" y="95885"/>
                  </a:lnTo>
                  <a:lnTo>
                    <a:pt x="130301" y="95885"/>
                  </a:lnTo>
                  <a:lnTo>
                    <a:pt x="127253" y="95631"/>
                  </a:lnTo>
                  <a:lnTo>
                    <a:pt x="124713" y="94996"/>
                  </a:lnTo>
                  <a:lnTo>
                    <a:pt x="122047" y="94361"/>
                  </a:lnTo>
                  <a:lnTo>
                    <a:pt x="118999" y="93218"/>
                  </a:lnTo>
                  <a:lnTo>
                    <a:pt x="115315" y="91440"/>
                  </a:lnTo>
                  <a:lnTo>
                    <a:pt x="115315" y="46228"/>
                  </a:lnTo>
                  <a:lnTo>
                    <a:pt x="118745" y="43561"/>
                  </a:lnTo>
                  <a:lnTo>
                    <a:pt x="122300" y="41402"/>
                  </a:lnTo>
                  <a:lnTo>
                    <a:pt x="125984" y="39751"/>
                  </a:lnTo>
                  <a:lnTo>
                    <a:pt x="129666" y="37973"/>
                  </a:lnTo>
                  <a:lnTo>
                    <a:pt x="133350" y="37211"/>
                  </a:lnTo>
                  <a:lnTo>
                    <a:pt x="162734" y="37211"/>
                  </a:lnTo>
                  <a:lnTo>
                    <a:pt x="161671" y="35306"/>
                  </a:lnTo>
                  <a:lnTo>
                    <a:pt x="161403" y="34925"/>
                  </a:lnTo>
                  <a:lnTo>
                    <a:pt x="115315" y="34925"/>
                  </a:lnTo>
                  <a:lnTo>
                    <a:pt x="115315" y="26670"/>
                  </a:lnTo>
                  <a:close/>
                </a:path>
                <a:path w="494029" h="135889">
                  <a:moveTo>
                    <a:pt x="153670" y="102362"/>
                  </a:moveTo>
                  <a:lnTo>
                    <a:pt x="115315" y="102362"/>
                  </a:lnTo>
                  <a:lnTo>
                    <a:pt x="118618" y="104267"/>
                  </a:lnTo>
                  <a:lnTo>
                    <a:pt x="121920" y="105791"/>
                  </a:lnTo>
                  <a:lnTo>
                    <a:pt x="128270" y="107569"/>
                  </a:lnTo>
                  <a:lnTo>
                    <a:pt x="131825" y="107950"/>
                  </a:lnTo>
                  <a:lnTo>
                    <a:pt x="140335" y="107950"/>
                  </a:lnTo>
                  <a:lnTo>
                    <a:pt x="144652" y="107061"/>
                  </a:lnTo>
                  <a:lnTo>
                    <a:pt x="148589" y="105156"/>
                  </a:lnTo>
                  <a:lnTo>
                    <a:pt x="152653" y="103124"/>
                  </a:lnTo>
                  <a:lnTo>
                    <a:pt x="153670" y="102362"/>
                  </a:lnTo>
                  <a:close/>
                </a:path>
                <a:path w="494029" h="135889">
                  <a:moveTo>
                    <a:pt x="162734" y="37211"/>
                  </a:moveTo>
                  <a:lnTo>
                    <a:pt x="143510" y="37211"/>
                  </a:lnTo>
                  <a:lnTo>
                    <a:pt x="148336" y="39624"/>
                  </a:lnTo>
                  <a:lnTo>
                    <a:pt x="151511" y="44323"/>
                  </a:lnTo>
                  <a:lnTo>
                    <a:pt x="154559" y="49149"/>
                  </a:lnTo>
                  <a:lnTo>
                    <a:pt x="156083" y="56261"/>
                  </a:lnTo>
                  <a:lnTo>
                    <a:pt x="156083" y="75819"/>
                  </a:lnTo>
                  <a:lnTo>
                    <a:pt x="154177" y="83312"/>
                  </a:lnTo>
                  <a:lnTo>
                    <a:pt x="146176" y="93345"/>
                  </a:lnTo>
                  <a:lnTo>
                    <a:pt x="140588" y="95885"/>
                  </a:lnTo>
                  <a:lnTo>
                    <a:pt x="160140" y="95885"/>
                  </a:lnTo>
                  <a:lnTo>
                    <a:pt x="162433" y="93218"/>
                  </a:lnTo>
                  <a:lnTo>
                    <a:pt x="164846" y="88646"/>
                  </a:lnTo>
                  <a:lnTo>
                    <a:pt x="168401" y="77978"/>
                  </a:lnTo>
                  <a:lnTo>
                    <a:pt x="169290" y="72009"/>
                  </a:lnTo>
                  <a:lnTo>
                    <a:pt x="169290" y="65532"/>
                  </a:lnTo>
                  <a:lnTo>
                    <a:pt x="168814" y="56415"/>
                  </a:lnTo>
                  <a:lnTo>
                    <a:pt x="167386" y="48323"/>
                  </a:lnTo>
                  <a:lnTo>
                    <a:pt x="165004" y="41278"/>
                  </a:lnTo>
                  <a:lnTo>
                    <a:pt x="162734" y="37211"/>
                  </a:lnTo>
                  <a:close/>
                </a:path>
                <a:path w="494029" h="135889">
                  <a:moveTo>
                    <a:pt x="149478" y="24384"/>
                  </a:moveTo>
                  <a:lnTo>
                    <a:pt x="135509" y="24384"/>
                  </a:lnTo>
                  <a:lnTo>
                    <a:pt x="131063" y="25400"/>
                  </a:lnTo>
                  <a:lnTo>
                    <a:pt x="126746" y="27432"/>
                  </a:lnTo>
                  <a:lnTo>
                    <a:pt x="122554" y="29464"/>
                  </a:lnTo>
                  <a:lnTo>
                    <a:pt x="118745" y="32004"/>
                  </a:lnTo>
                  <a:lnTo>
                    <a:pt x="115315" y="34925"/>
                  </a:lnTo>
                  <a:lnTo>
                    <a:pt x="161403" y="34925"/>
                  </a:lnTo>
                  <a:lnTo>
                    <a:pt x="156590" y="28067"/>
                  </a:lnTo>
                  <a:lnTo>
                    <a:pt x="149478" y="24384"/>
                  </a:lnTo>
                  <a:close/>
                </a:path>
                <a:path w="494029" h="135889">
                  <a:moveTo>
                    <a:pt x="217550" y="24384"/>
                  </a:moveTo>
                  <a:lnTo>
                    <a:pt x="184943" y="49117"/>
                  </a:lnTo>
                  <a:lnTo>
                    <a:pt x="182625" y="66548"/>
                  </a:lnTo>
                  <a:lnTo>
                    <a:pt x="183201" y="75763"/>
                  </a:lnTo>
                  <a:lnTo>
                    <a:pt x="209954" y="107892"/>
                  </a:lnTo>
                  <a:lnTo>
                    <a:pt x="217550" y="108585"/>
                  </a:lnTo>
                  <a:lnTo>
                    <a:pt x="225147" y="107892"/>
                  </a:lnTo>
                  <a:lnTo>
                    <a:pt x="231933" y="105806"/>
                  </a:lnTo>
                  <a:lnTo>
                    <a:pt x="237910" y="102316"/>
                  </a:lnTo>
                  <a:lnTo>
                    <a:pt x="243077" y="97409"/>
                  </a:lnTo>
                  <a:lnTo>
                    <a:pt x="243333" y="97028"/>
                  </a:lnTo>
                  <a:lnTo>
                    <a:pt x="210693" y="97028"/>
                  </a:lnTo>
                  <a:lnTo>
                    <a:pt x="205359" y="94488"/>
                  </a:lnTo>
                  <a:lnTo>
                    <a:pt x="201549" y="89281"/>
                  </a:lnTo>
                  <a:lnTo>
                    <a:pt x="197612" y="84201"/>
                  </a:lnTo>
                  <a:lnTo>
                    <a:pt x="195738" y="76708"/>
                  </a:lnTo>
                  <a:lnTo>
                    <a:pt x="195707" y="56261"/>
                  </a:lnTo>
                  <a:lnTo>
                    <a:pt x="197612" y="48514"/>
                  </a:lnTo>
                  <a:lnTo>
                    <a:pt x="205359" y="38481"/>
                  </a:lnTo>
                  <a:lnTo>
                    <a:pt x="210693" y="35941"/>
                  </a:lnTo>
                  <a:lnTo>
                    <a:pt x="243248" y="35941"/>
                  </a:lnTo>
                  <a:lnTo>
                    <a:pt x="243077" y="35687"/>
                  </a:lnTo>
                  <a:lnTo>
                    <a:pt x="237910" y="30759"/>
                  </a:lnTo>
                  <a:lnTo>
                    <a:pt x="231933" y="27225"/>
                  </a:lnTo>
                  <a:lnTo>
                    <a:pt x="225147" y="25096"/>
                  </a:lnTo>
                  <a:lnTo>
                    <a:pt x="217550" y="24384"/>
                  </a:lnTo>
                  <a:close/>
                </a:path>
                <a:path w="494029" h="135889">
                  <a:moveTo>
                    <a:pt x="243248" y="35941"/>
                  </a:moveTo>
                  <a:lnTo>
                    <a:pt x="224409" y="35941"/>
                  </a:lnTo>
                  <a:lnTo>
                    <a:pt x="229743" y="38481"/>
                  </a:lnTo>
                  <a:lnTo>
                    <a:pt x="233552" y="43561"/>
                  </a:lnTo>
                  <a:lnTo>
                    <a:pt x="237489" y="48514"/>
                  </a:lnTo>
                  <a:lnTo>
                    <a:pt x="239395" y="56261"/>
                  </a:lnTo>
                  <a:lnTo>
                    <a:pt x="239395" y="76708"/>
                  </a:lnTo>
                  <a:lnTo>
                    <a:pt x="237489" y="84328"/>
                  </a:lnTo>
                  <a:lnTo>
                    <a:pt x="233552" y="89408"/>
                  </a:lnTo>
                  <a:lnTo>
                    <a:pt x="229743" y="94488"/>
                  </a:lnTo>
                  <a:lnTo>
                    <a:pt x="224409" y="97028"/>
                  </a:lnTo>
                  <a:lnTo>
                    <a:pt x="243333" y="97028"/>
                  </a:lnTo>
                  <a:lnTo>
                    <a:pt x="247245" y="91193"/>
                  </a:lnTo>
                  <a:lnTo>
                    <a:pt x="250221" y="83978"/>
                  </a:lnTo>
                  <a:lnTo>
                    <a:pt x="252007" y="75763"/>
                  </a:lnTo>
                  <a:lnTo>
                    <a:pt x="252602" y="66548"/>
                  </a:lnTo>
                  <a:lnTo>
                    <a:pt x="252007" y="57332"/>
                  </a:lnTo>
                  <a:lnTo>
                    <a:pt x="250221" y="49117"/>
                  </a:lnTo>
                  <a:lnTo>
                    <a:pt x="247245" y="41902"/>
                  </a:lnTo>
                  <a:lnTo>
                    <a:pt x="243248" y="35941"/>
                  </a:lnTo>
                  <a:close/>
                </a:path>
                <a:path w="494029" h="135889">
                  <a:moveTo>
                    <a:pt x="301751" y="24384"/>
                  </a:moveTo>
                  <a:lnTo>
                    <a:pt x="267430" y="49434"/>
                  </a:lnTo>
                  <a:lnTo>
                    <a:pt x="264922" y="66929"/>
                  </a:lnTo>
                  <a:lnTo>
                    <a:pt x="265568" y="76283"/>
                  </a:lnTo>
                  <a:lnTo>
                    <a:pt x="296019" y="107644"/>
                  </a:lnTo>
                  <a:lnTo>
                    <a:pt x="304926" y="108331"/>
                  </a:lnTo>
                  <a:lnTo>
                    <a:pt x="309879" y="108331"/>
                  </a:lnTo>
                  <a:lnTo>
                    <a:pt x="314578" y="107696"/>
                  </a:lnTo>
                  <a:lnTo>
                    <a:pt x="319024" y="106299"/>
                  </a:lnTo>
                  <a:lnTo>
                    <a:pt x="323469" y="105029"/>
                  </a:lnTo>
                  <a:lnTo>
                    <a:pt x="327913" y="103505"/>
                  </a:lnTo>
                  <a:lnTo>
                    <a:pt x="332232" y="101600"/>
                  </a:lnTo>
                  <a:lnTo>
                    <a:pt x="332232" y="96520"/>
                  </a:lnTo>
                  <a:lnTo>
                    <a:pt x="300863" y="96520"/>
                  </a:lnTo>
                  <a:lnTo>
                    <a:pt x="297307" y="96012"/>
                  </a:lnTo>
                  <a:lnTo>
                    <a:pt x="294132" y="94869"/>
                  </a:lnTo>
                  <a:lnTo>
                    <a:pt x="290829" y="93726"/>
                  </a:lnTo>
                  <a:lnTo>
                    <a:pt x="288036" y="91948"/>
                  </a:lnTo>
                  <a:lnTo>
                    <a:pt x="285750" y="89662"/>
                  </a:lnTo>
                  <a:lnTo>
                    <a:pt x="283210" y="87376"/>
                  </a:lnTo>
                  <a:lnTo>
                    <a:pt x="281304" y="84328"/>
                  </a:lnTo>
                  <a:lnTo>
                    <a:pt x="279908" y="80772"/>
                  </a:lnTo>
                  <a:lnTo>
                    <a:pt x="278511" y="77089"/>
                  </a:lnTo>
                  <a:lnTo>
                    <a:pt x="277875" y="72771"/>
                  </a:lnTo>
                  <a:lnTo>
                    <a:pt x="277875" y="67945"/>
                  </a:lnTo>
                  <a:lnTo>
                    <a:pt x="333628" y="67945"/>
                  </a:lnTo>
                  <a:lnTo>
                    <a:pt x="333628" y="60579"/>
                  </a:lnTo>
                  <a:lnTo>
                    <a:pt x="333448" y="57658"/>
                  </a:lnTo>
                  <a:lnTo>
                    <a:pt x="277875" y="57658"/>
                  </a:lnTo>
                  <a:lnTo>
                    <a:pt x="278384" y="51308"/>
                  </a:lnTo>
                  <a:lnTo>
                    <a:pt x="280670" y="46101"/>
                  </a:lnTo>
                  <a:lnTo>
                    <a:pt x="284734" y="41783"/>
                  </a:lnTo>
                  <a:lnTo>
                    <a:pt x="288798" y="37592"/>
                  </a:lnTo>
                  <a:lnTo>
                    <a:pt x="294259" y="35433"/>
                  </a:lnTo>
                  <a:lnTo>
                    <a:pt x="326523" y="35433"/>
                  </a:lnTo>
                  <a:lnTo>
                    <a:pt x="325374" y="33782"/>
                  </a:lnTo>
                  <a:lnTo>
                    <a:pt x="320754" y="29688"/>
                  </a:lnTo>
                  <a:lnTo>
                    <a:pt x="315277" y="26749"/>
                  </a:lnTo>
                  <a:lnTo>
                    <a:pt x="308943" y="24977"/>
                  </a:lnTo>
                  <a:lnTo>
                    <a:pt x="301751" y="24384"/>
                  </a:lnTo>
                  <a:close/>
                </a:path>
                <a:path w="494029" h="135889">
                  <a:moveTo>
                    <a:pt x="332232" y="86868"/>
                  </a:moveTo>
                  <a:lnTo>
                    <a:pt x="331470" y="86868"/>
                  </a:lnTo>
                  <a:lnTo>
                    <a:pt x="329311" y="89027"/>
                  </a:lnTo>
                  <a:lnTo>
                    <a:pt x="325627" y="91186"/>
                  </a:lnTo>
                  <a:lnTo>
                    <a:pt x="315087" y="95504"/>
                  </a:lnTo>
                  <a:lnTo>
                    <a:pt x="309879" y="96520"/>
                  </a:lnTo>
                  <a:lnTo>
                    <a:pt x="332232" y="96520"/>
                  </a:lnTo>
                  <a:lnTo>
                    <a:pt x="332232" y="86868"/>
                  </a:lnTo>
                  <a:close/>
                </a:path>
                <a:path w="494029" h="135889">
                  <a:moveTo>
                    <a:pt x="326523" y="35433"/>
                  </a:moveTo>
                  <a:lnTo>
                    <a:pt x="307848" y="35433"/>
                  </a:lnTo>
                  <a:lnTo>
                    <a:pt x="312927" y="37465"/>
                  </a:lnTo>
                  <a:lnTo>
                    <a:pt x="319532" y="45085"/>
                  </a:lnTo>
                  <a:lnTo>
                    <a:pt x="321183" y="50546"/>
                  </a:lnTo>
                  <a:lnTo>
                    <a:pt x="321310" y="57658"/>
                  </a:lnTo>
                  <a:lnTo>
                    <a:pt x="333448" y="57658"/>
                  </a:lnTo>
                  <a:lnTo>
                    <a:pt x="333124" y="52409"/>
                  </a:lnTo>
                  <a:lnTo>
                    <a:pt x="331597" y="45227"/>
                  </a:lnTo>
                  <a:lnTo>
                    <a:pt x="329021" y="39022"/>
                  </a:lnTo>
                  <a:lnTo>
                    <a:pt x="326523" y="35433"/>
                  </a:lnTo>
                  <a:close/>
                </a:path>
                <a:path w="494029" h="135889">
                  <a:moveTo>
                    <a:pt x="365887" y="26670"/>
                  </a:moveTo>
                  <a:lnTo>
                    <a:pt x="353060" y="26670"/>
                  </a:lnTo>
                  <a:lnTo>
                    <a:pt x="353060" y="106426"/>
                  </a:lnTo>
                  <a:lnTo>
                    <a:pt x="365887" y="106426"/>
                  </a:lnTo>
                  <a:lnTo>
                    <a:pt x="365887" y="69850"/>
                  </a:lnTo>
                  <a:lnTo>
                    <a:pt x="389575" y="69850"/>
                  </a:lnTo>
                  <a:lnTo>
                    <a:pt x="384556" y="64008"/>
                  </a:lnTo>
                  <a:lnTo>
                    <a:pt x="386714" y="62865"/>
                  </a:lnTo>
                  <a:lnTo>
                    <a:pt x="388874" y="61214"/>
                  </a:lnTo>
                  <a:lnTo>
                    <a:pt x="388993" y="61087"/>
                  </a:lnTo>
                  <a:lnTo>
                    <a:pt x="365887" y="61087"/>
                  </a:lnTo>
                  <a:lnTo>
                    <a:pt x="365887" y="26670"/>
                  </a:lnTo>
                  <a:close/>
                </a:path>
                <a:path w="494029" h="135889">
                  <a:moveTo>
                    <a:pt x="389575" y="69850"/>
                  </a:moveTo>
                  <a:lnTo>
                    <a:pt x="372745" y="69850"/>
                  </a:lnTo>
                  <a:lnTo>
                    <a:pt x="404240" y="106426"/>
                  </a:lnTo>
                  <a:lnTo>
                    <a:pt x="421004" y="106426"/>
                  </a:lnTo>
                  <a:lnTo>
                    <a:pt x="389575" y="69850"/>
                  </a:lnTo>
                  <a:close/>
                </a:path>
                <a:path w="494029" h="135889">
                  <a:moveTo>
                    <a:pt x="416178" y="26670"/>
                  </a:moveTo>
                  <a:lnTo>
                    <a:pt x="403733" y="26670"/>
                  </a:lnTo>
                  <a:lnTo>
                    <a:pt x="398652" y="27940"/>
                  </a:lnTo>
                  <a:lnTo>
                    <a:pt x="391540" y="33274"/>
                  </a:lnTo>
                  <a:lnTo>
                    <a:pt x="388620" y="37338"/>
                  </a:lnTo>
                  <a:lnTo>
                    <a:pt x="386207" y="42672"/>
                  </a:lnTo>
                  <a:lnTo>
                    <a:pt x="385699" y="44069"/>
                  </a:lnTo>
                  <a:lnTo>
                    <a:pt x="384428" y="46863"/>
                  </a:lnTo>
                  <a:lnTo>
                    <a:pt x="370077" y="61087"/>
                  </a:lnTo>
                  <a:lnTo>
                    <a:pt x="388993" y="61087"/>
                  </a:lnTo>
                  <a:lnTo>
                    <a:pt x="390906" y="59055"/>
                  </a:lnTo>
                  <a:lnTo>
                    <a:pt x="392938" y="56769"/>
                  </a:lnTo>
                  <a:lnTo>
                    <a:pt x="394843" y="53467"/>
                  </a:lnTo>
                  <a:lnTo>
                    <a:pt x="398272" y="44958"/>
                  </a:lnTo>
                  <a:lnTo>
                    <a:pt x="400050" y="42164"/>
                  </a:lnTo>
                  <a:lnTo>
                    <a:pt x="402082" y="40640"/>
                  </a:lnTo>
                  <a:lnTo>
                    <a:pt x="404113" y="38989"/>
                  </a:lnTo>
                  <a:lnTo>
                    <a:pt x="406908" y="38227"/>
                  </a:lnTo>
                  <a:lnTo>
                    <a:pt x="416178" y="38227"/>
                  </a:lnTo>
                  <a:lnTo>
                    <a:pt x="416178" y="26670"/>
                  </a:lnTo>
                  <a:close/>
                </a:path>
                <a:path w="494029" h="135889">
                  <a:moveTo>
                    <a:pt x="466216" y="38354"/>
                  </a:moveTo>
                  <a:lnTo>
                    <a:pt x="453389" y="38354"/>
                  </a:lnTo>
                  <a:lnTo>
                    <a:pt x="453389" y="106426"/>
                  </a:lnTo>
                  <a:lnTo>
                    <a:pt x="466216" y="106426"/>
                  </a:lnTo>
                  <a:lnTo>
                    <a:pt x="466216" y="38354"/>
                  </a:lnTo>
                  <a:close/>
                </a:path>
                <a:path w="494029" h="135889">
                  <a:moveTo>
                    <a:pt x="493649" y="26670"/>
                  </a:moveTo>
                  <a:lnTo>
                    <a:pt x="425958" y="26670"/>
                  </a:lnTo>
                  <a:lnTo>
                    <a:pt x="425958" y="38354"/>
                  </a:lnTo>
                  <a:lnTo>
                    <a:pt x="493649" y="38354"/>
                  </a:lnTo>
                  <a:lnTo>
                    <a:pt x="493649" y="266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814839" y="5389879"/>
              <a:ext cx="615301" cy="13093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502531" y="5395213"/>
              <a:ext cx="1768221" cy="13589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6337173" y="5419597"/>
              <a:ext cx="732155" cy="84455"/>
            </a:xfrm>
            <a:custGeom>
              <a:avLst/>
              <a:gdLst/>
              <a:ahLst/>
              <a:cxnLst/>
              <a:rect l="l" t="t" r="r" b="b"/>
              <a:pathLst>
                <a:path w="732154" h="84454">
                  <a:moveTo>
                    <a:pt x="63373" y="2285"/>
                  </a:moveTo>
                  <a:lnTo>
                    <a:pt x="0" y="2285"/>
                  </a:lnTo>
                  <a:lnTo>
                    <a:pt x="0" y="82041"/>
                  </a:lnTo>
                  <a:lnTo>
                    <a:pt x="12700" y="82041"/>
                  </a:lnTo>
                  <a:lnTo>
                    <a:pt x="12700" y="13842"/>
                  </a:lnTo>
                  <a:lnTo>
                    <a:pt x="63373" y="13842"/>
                  </a:lnTo>
                  <a:lnTo>
                    <a:pt x="63373" y="2285"/>
                  </a:lnTo>
                  <a:close/>
                </a:path>
                <a:path w="732154" h="84454">
                  <a:moveTo>
                    <a:pt x="63373" y="13842"/>
                  </a:moveTo>
                  <a:lnTo>
                    <a:pt x="50673" y="13842"/>
                  </a:lnTo>
                  <a:lnTo>
                    <a:pt x="50673" y="82041"/>
                  </a:lnTo>
                  <a:lnTo>
                    <a:pt x="63373" y="82041"/>
                  </a:lnTo>
                  <a:lnTo>
                    <a:pt x="63373" y="13842"/>
                  </a:lnTo>
                  <a:close/>
                </a:path>
                <a:path w="732154" h="84454">
                  <a:moveTo>
                    <a:pt x="117982" y="0"/>
                  </a:moveTo>
                  <a:lnTo>
                    <a:pt x="85375" y="24733"/>
                  </a:lnTo>
                  <a:lnTo>
                    <a:pt x="83057" y="42163"/>
                  </a:lnTo>
                  <a:lnTo>
                    <a:pt x="83633" y="51379"/>
                  </a:lnTo>
                  <a:lnTo>
                    <a:pt x="110386" y="83508"/>
                  </a:lnTo>
                  <a:lnTo>
                    <a:pt x="117982" y="84200"/>
                  </a:lnTo>
                  <a:lnTo>
                    <a:pt x="125579" y="83508"/>
                  </a:lnTo>
                  <a:lnTo>
                    <a:pt x="132365" y="81422"/>
                  </a:lnTo>
                  <a:lnTo>
                    <a:pt x="138342" y="77932"/>
                  </a:lnTo>
                  <a:lnTo>
                    <a:pt x="143510" y="73024"/>
                  </a:lnTo>
                  <a:lnTo>
                    <a:pt x="143765" y="72643"/>
                  </a:lnTo>
                  <a:lnTo>
                    <a:pt x="111125" y="72643"/>
                  </a:lnTo>
                  <a:lnTo>
                    <a:pt x="105790" y="70103"/>
                  </a:lnTo>
                  <a:lnTo>
                    <a:pt x="101980" y="64896"/>
                  </a:lnTo>
                  <a:lnTo>
                    <a:pt x="98043" y="59816"/>
                  </a:lnTo>
                  <a:lnTo>
                    <a:pt x="96170" y="52323"/>
                  </a:lnTo>
                  <a:lnTo>
                    <a:pt x="96138" y="31876"/>
                  </a:lnTo>
                  <a:lnTo>
                    <a:pt x="98043" y="24129"/>
                  </a:lnTo>
                  <a:lnTo>
                    <a:pt x="105790" y="14096"/>
                  </a:lnTo>
                  <a:lnTo>
                    <a:pt x="111125" y="11556"/>
                  </a:lnTo>
                  <a:lnTo>
                    <a:pt x="143680" y="11556"/>
                  </a:lnTo>
                  <a:lnTo>
                    <a:pt x="143510" y="11302"/>
                  </a:lnTo>
                  <a:lnTo>
                    <a:pt x="138342" y="6375"/>
                  </a:lnTo>
                  <a:lnTo>
                    <a:pt x="132365" y="2841"/>
                  </a:lnTo>
                  <a:lnTo>
                    <a:pt x="125579" y="712"/>
                  </a:lnTo>
                  <a:lnTo>
                    <a:pt x="117982" y="0"/>
                  </a:lnTo>
                  <a:close/>
                </a:path>
                <a:path w="732154" h="84454">
                  <a:moveTo>
                    <a:pt x="143680" y="11556"/>
                  </a:moveTo>
                  <a:lnTo>
                    <a:pt x="124840" y="11556"/>
                  </a:lnTo>
                  <a:lnTo>
                    <a:pt x="130175" y="14096"/>
                  </a:lnTo>
                  <a:lnTo>
                    <a:pt x="133985" y="19176"/>
                  </a:lnTo>
                  <a:lnTo>
                    <a:pt x="137922" y="24129"/>
                  </a:lnTo>
                  <a:lnTo>
                    <a:pt x="139826" y="31876"/>
                  </a:lnTo>
                  <a:lnTo>
                    <a:pt x="139826" y="52323"/>
                  </a:lnTo>
                  <a:lnTo>
                    <a:pt x="137922" y="59943"/>
                  </a:lnTo>
                  <a:lnTo>
                    <a:pt x="133985" y="65023"/>
                  </a:lnTo>
                  <a:lnTo>
                    <a:pt x="130175" y="70103"/>
                  </a:lnTo>
                  <a:lnTo>
                    <a:pt x="124840" y="72643"/>
                  </a:lnTo>
                  <a:lnTo>
                    <a:pt x="143765" y="72643"/>
                  </a:lnTo>
                  <a:lnTo>
                    <a:pt x="147677" y="66809"/>
                  </a:lnTo>
                  <a:lnTo>
                    <a:pt x="150653" y="59594"/>
                  </a:lnTo>
                  <a:lnTo>
                    <a:pt x="152439" y="51379"/>
                  </a:lnTo>
                  <a:lnTo>
                    <a:pt x="153035" y="42163"/>
                  </a:lnTo>
                  <a:lnTo>
                    <a:pt x="152439" y="32948"/>
                  </a:lnTo>
                  <a:lnTo>
                    <a:pt x="150653" y="24733"/>
                  </a:lnTo>
                  <a:lnTo>
                    <a:pt x="147677" y="17518"/>
                  </a:lnTo>
                  <a:lnTo>
                    <a:pt x="143680" y="11556"/>
                  </a:lnTo>
                  <a:close/>
                </a:path>
                <a:path w="732154" h="84454">
                  <a:moveTo>
                    <a:pt x="207263" y="380"/>
                  </a:moveTo>
                  <a:lnTo>
                    <a:pt x="202819" y="380"/>
                  </a:lnTo>
                  <a:lnTo>
                    <a:pt x="194585" y="1095"/>
                  </a:lnTo>
                  <a:lnTo>
                    <a:pt x="165975" y="33242"/>
                  </a:lnTo>
                  <a:lnTo>
                    <a:pt x="165353" y="42290"/>
                  </a:lnTo>
                  <a:lnTo>
                    <a:pt x="165353" y="49275"/>
                  </a:lnTo>
                  <a:lnTo>
                    <a:pt x="192277" y="82930"/>
                  </a:lnTo>
                  <a:lnTo>
                    <a:pt x="197357" y="83819"/>
                  </a:lnTo>
                  <a:lnTo>
                    <a:pt x="206501" y="83819"/>
                  </a:lnTo>
                  <a:lnTo>
                    <a:pt x="227456" y="77088"/>
                  </a:lnTo>
                  <a:lnTo>
                    <a:pt x="227456" y="72135"/>
                  </a:lnTo>
                  <a:lnTo>
                    <a:pt x="194691" y="72135"/>
                  </a:lnTo>
                  <a:lnTo>
                    <a:pt x="188849" y="69595"/>
                  </a:lnTo>
                  <a:lnTo>
                    <a:pt x="180594" y="59054"/>
                  </a:lnTo>
                  <a:lnTo>
                    <a:pt x="178561" y="51688"/>
                  </a:lnTo>
                  <a:lnTo>
                    <a:pt x="178561" y="32765"/>
                  </a:lnTo>
                  <a:lnTo>
                    <a:pt x="180594" y="25399"/>
                  </a:lnTo>
                  <a:lnTo>
                    <a:pt x="184784" y="20065"/>
                  </a:lnTo>
                  <a:lnTo>
                    <a:pt x="188849" y="14731"/>
                  </a:lnTo>
                  <a:lnTo>
                    <a:pt x="194691" y="12064"/>
                  </a:lnTo>
                  <a:lnTo>
                    <a:pt x="227456" y="12064"/>
                  </a:lnTo>
                  <a:lnTo>
                    <a:pt x="227456" y="6984"/>
                  </a:lnTo>
                  <a:lnTo>
                    <a:pt x="223900" y="5206"/>
                  </a:lnTo>
                  <a:lnTo>
                    <a:pt x="219963" y="3555"/>
                  </a:lnTo>
                  <a:lnTo>
                    <a:pt x="211581" y="1015"/>
                  </a:lnTo>
                  <a:lnTo>
                    <a:pt x="207263" y="380"/>
                  </a:lnTo>
                  <a:close/>
                </a:path>
                <a:path w="732154" h="84454">
                  <a:moveTo>
                    <a:pt x="227456" y="62229"/>
                  </a:moveTo>
                  <a:lnTo>
                    <a:pt x="226695" y="62229"/>
                  </a:lnTo>
                  <a:lnTo>
                    <a:pt x="225932" y="62864"/>
                  </a:lnTo>
                  <a:lnTo>
                    <a:pt x="222884" y="65023"/>
                  </a:lnTo>
                  <a:lnTo>
                    <a:pt x="204977" y="72135"/>
                  </a:lnTo>
                  <a:lnTo>
                    <a:pt x="227456" y="72135"/>
                  </a:lnTo>
                  <a:lnTo>
                    <a:pt x="227456" y="62229"/>
                  </a:lnTo>
                  <a:close/>
                </a:path>
                <a:path w="732154" h="84454">
                  <a:moveTo>
                    <a:pt x="227456" y="12064"/>
                  </a:moveTo>
                  <a:lnTo>
                    <a:pt x="206121" y="12064"/>
                  </a:lnTo>
                  <a:lnTo>
                    <a:pt x="210057" y="12826"/>
                  </a:lnTo>
                  <a:lnTo>
                    <a:pt x="214249" y="14477"/>
                  </a:lnTo>
                  <a:lnTo>
                    <a:pt x="218312" y="16128"/>
                  </a:lnTo>
                  <a:lnTo>
                    <a:pt x="222503" y="18541"/>
                  </a:lnTo>
                  <a:lnTo>
                    <a:pt x="226695" y="21970"/>
                  </a:lnTo>
                  <a:lnTo>
                    <a:pt x="227456" y="21970"/>
                  </a:lnTo>
                  <a:lnTo>
                    <a:pt x="227456" y="12064"/>
                  </a:lnTo>
                  <a:close/>
                </a:path>
                <a:path w="732154" h="84454">
                  <a:moveTo>
                    <a:pt x="275335" y="0"/>
                  </a:moveTo>
                  <a:lnTo>
                    <a:pt x="241014" y="25050"/>
                  </a:lnTo>
                  <a:lnTo>
                    <a:pt x="238505" y="42544"/>
                  </a:lnTo>
                  <a:lnTo>
                    <a:pt x="239152" y="51899"/>
                  </a:lnTo>
                  <a:lnTo>
                    <a:pt x="269603" y="83260"/>
                  </a:lnTo>
                  <a:lnTo>
                    <a:pt x="278510" y="83946"/>
                  </a:lnTo>
                  <a:lnTo>
                    <a:pt x="283463" y="83946"/>
                  </a:lnTo>
                  <a:lnTo>
                    <a:pt x="288162" y="83311"/>
                  </a:lnTo>
                  <a:lnTo>
                    <a:pt x="292607" y="81914"/>
                  </a:lnTo>
                  <a:lnTo>
                    <a:pt x="297052" y="80644"/>
                  </a:lnTo>
                  <a:lnTo>
                    <a:pt x="301498" y="79120"/>
                  </a:lnTo>
                  <a:lnTo>
                    <a:pt x="305816" y="77215"/>
                  </a:lnTo>
                  <a:lnTo>
                    <a:pt x="305816" y="72135"/>
                  </a:lnTo>
                  <a:lnTo>
                    <a:pt x="274447" y="72135"/>
                  </a:lnTo>
                  <a:lnTo>
                    <a:pt x="270891" y="71627"/>
                  </a:lnTo>
                  <a:lnTo>
                    <a:pt x="267716" y="70484"/>
                  </a:lnTo>
                  <a:lnTo>
                    <a:pt x="264413" y="69341"/>
                  </a:lnTo>
                  <a:lnTo>
                    <a:pt x="261620" y="67563"/>
                  </a:lnTo>
                  <a:lnTo>
                    <a:pt x="259333" y="65277"/>
                  </a:lnTo>
                  <a:lnTo>
                    <a:pt x="256794" y="62991"/>
                  </a:lnTo>
                  <a:lnTo>
                    <a:pt x="254888" y="59943"/>
                  </a:lnTo>
                  <a:lnTo>
                    <a:pt x="253492" y="56387"/>
                  </a:lnTo>
                  <a:lnTo>
                    <a:pt x="252095" y="52704"/>
                  </a:lnTo>
                  <a:lnTo>
                    <a:pt x="251459" y="48386"/>
                  </a:lnTo>
                  <a:lnTo>
                    <a:pt x="251459" y="43560"/>
                  </a:lnTo>
                  <a:lnTo>
                    <a:pt x="307340" y="43560"/>
                  </a:lnTo>
                  <a:lnTo>
                    <a:pt x="307340" y="36194"/>
                  </a:lnTo>
                  <a:lnTo>
                    <a:pt x="307152" y="33273"/>
                  </a:lnTo>
                  <a:lnTo>
                    <a:pt x="251459" y="33273"/>
                  </a:lnTo>
                  <a:lnTo>
                    <a:pt x="251968" y="26923"/>
                  </a:lnTo>
                  <a:lnTo>
                    <a:pt x="254253" y="21716"/>
                  </a:lnTo>
                  <a:lnTo>
                    <a:pt x="258318" y="17398"/>
                  </a:lnTo>
                  <a:lnTo>
                    <a:pt x="262381" y="13207"/>
                  </a:lnTo>
                  <a:lnTo>
                    <a:pt x="267843" y="11048"/>
                  </a:lnTo>
                  <a:lnTo>
                    <a:pt x="300113" y="11048"/>
                  </a:lnTo>
                  <a:lnTo>
                    <a:pt x="298957" y="9397"/>
                  </a:lnTo>
                  <a:lnTo>
                    <a:pt x="294338" y="5304"/>
                  </a:lnTo>
                  <a:lnTo>
                    <a:pt x="288861" y="2365"/>
                  </a:lnTo>
                  <a:lnTo>
                    <a:pt x="282527" y="593"/>
                  </a:lnTo>
                  <a:lnTo>
                    <a:pt x="275335" y="0"/>
                  </a:lnTo>
                  <a:close/>
                </a:path>
                <a:path w="732154" h="84454">
                  <a:moveTo>
                    <a:pt x="305816" y="62483"/>
                  </a:moveTo>
                  <a:lnTo>
                    <a:pt x="305053" y="62483"/>
                  </a:lnTo>
                  <a:lnTo>
                    <a:pt x="302895" y="64642"/>
                  </a:lnTo>
                  <a:lnTo>
                    <a:pt x="299211" y="66801"/>
                  </a:lnTo>
                  <a:lnTo>
                    <a:pt x="288671" y="71119"/>
                  </a:lnTo>
                  <a:lnTo>
                    <a:pt x="283463" y="72135"/>
                  </a:lnTo>
                  <a:lnTo>
                    <a:pt x="305816" y="72135"/>
                  </a:lnTo>
                  <a:lnTo>
                    <a:pt x="305816" y="62483"/>
                  </a:lnTo>
                  <a:close/>
                </a:path>
                <a:path w="732154" h="84454">
                  <a:moveTo>
                    <a:pt x="300113" y="11048"/>
                  </a:moveTo>
                  <a:lnTo>
                    <a:pt x="281431" y="11048"/>
                  </a:lnTo>
                  <a:lnTo>
                    <a:pt x="286511" y="13080"/>
                  </a:lnTo>
                  <a:lnTo>
                    <a:pt x="293116" y="20700"/>
                  </a:lnTo>
                  <a:lnTo>
                    <a:pt x="294767" y="26161"/>
                  </a:lnTo>
                  <a:lnTo>
                    <a:pt x="294894" y="33273"/>
                  </a:lnTo>
                  <a:lnTo>
                    <a:pt x="307152" y="33273"/>
                  </a:lnTo>
                  <a:lnTo>
                    <a:pt x="306816" y="28025"/>
                  </a:lnTo>
                  <a:lnTo>
                    <a:pt x="305244" y="20843"/>
                  </a:lnTo>
                  <a:lnTo>
                    <a:pt x="302625" y="14638"/>
                  </a:lnTo>
                  <a:lnTo>
                    <a:pt x="300113" y="11048"/>
                  </a:lnTo>
                  <a:close/>
                </a:path>
                <a:path w="732154" h="84454">
                  <a:moveTo>
                    <a:pt x="317753" y="70357"/>
                  </a:moveTo>
                  <a:lnTo>
                    <a:pt x="315468" y="70357"/>
                  </a:lnTo>
                  <a:lnTo>
                    <a:pt x="315468" y="82041"/>
                  </a:lnTo>
                  <a:lnTo>
                    <a:pt x="316992" y="82041"/>
                  </a:lnTo>
                  <a:lnTo>
                    <a:pt x="318388" y="82168"/>
                  </a:lnTo>
                  <a:lnTo>
                    <a:pt x="323976" y="82168"/>
                  </a:lnTo>
                  <a:lnTo>
                    <a:pt x="326008" y="81787"/>
                  </a:lnTo>
                  <a:lnTo>
                    <a:pt x="327913" y="81152"/>
                  </a:lnTo>
                  <a:lnTo>
                    <a:pt x="329819" y="80390"/>
                  </a:lnTo>
                  <a:lnTo>
                    <a:pt x="331470" y="79374"/>
                  </a:lnTo>
                  <a:lnTo>
                    <a:pt x="332994" y="77850"/>
                  </a:lnTo>
                  <a:lnTo>
                    <a:pt x="334518" y="76453"/>
                  </a:lnTo>
                  <a:lnTo>
                    <a:pt x="336042" y="74802"/>
                  </a:lnTo>
                  <a:lnTo>
                    <a:pt x="337311" y="72897"/>
                  </a:lnTo>
                  <a:lnTo>
                    <a:pt x="338708" y="71119"/>
                  </a:lnTo>
                  <a:lnTo>
                    <a:pt x="339009" y="70484"/>
                  </a:lnTo>
                  <a:lnTo>
                    <a:pt x="318388" y="70484"/>
                  </a:lnTo>
                  <a:lnTo>
                    <a:pt x="317753" y="70357"/>
                  </a:lnTo>
                  <a:close/>
                </a:path>
                <a:path w="732154" h="84454">
                  <a:moveTo>
                    <a:pt x="387223" y="13588"/>
                  </a:moveTo>
                  <a:lnTo>
                    <a:pt x="374523" y="13588"/>
                  </a:lnTo>
                  <a:lnTo>
                    <a:pt x="374523" y="82041"/>
                  </a:lnTo>
                  <a:lnTo>
                    <a:pt x="387223" y="82041"/>
                  </a:lnTo>
                  <a:lnTo>
                    <a:pt x="387223" y="13588"/>
                  </a:lnTo>
                  <a:close/>
                </a:path>
                <a:path w="732154" h="84454">
                  <a:moveTo>
                    <a:pt x="387223" y="2285"/>
                  </a:moveTo>
                  <a:lnTo>
                    <a:pt x="335025" y="2285"/>
                  </a:lnTo>
                  <a:lnTo>
                    <a:pt x="334518" y="22986"/>
                  </a:lnTo>
                  <a:lnTo>
                    <a:pt x="334263" y="27558"/>
                  </a:lnTo>
                  <a:lnTo>
                    <a:pt x="334118" y="31876"/>
                  </a:lnTo>
                  <a:lnTo>
                    <a:pt x="333628" y="42163"/>
                  </a:lnTo>
                  <a:lnTo>
                    <a:pt x="332740" y="50418"/>
                  </a:lnTo>
                  <a:lnTo>
                    <a:pt x="331343" y="56006"/>
                  </a:lnTo>
                  <a:lnTo>
                    <a:pt x="329946" y="61721"/>
                  </a:lnTo>
                  <a:lnTo>
                    <a:pt x="328041" y="65785"/>
                  </a:lnTo>
                  <a:lnTo>
                    <a:pt x="325754" y="68071"/>
                  </a:lnTo>
                  <a:lnTo>
                    <a:pt x="324993" y="68960"/>
                  </a:lnTo>
                  <a:lnTo>
                    <a:pt x="323976" y="69595"/>
                  </a:lnTo>
                  <a:lnTo>
                    <a:pt x="321691" y="70357"/>
                  </a:lnTo>
                  <a:lnTo>
                    <a:pt x="320548" y="70484"/>
                  </a:lnTo>
                  <a:lnTo>
                    <a:pt x="339009" y="70484"/>
                  </a:lnTo>
                  <a:lnTo>
                    <a:pt x="343788" y="53974"/>
                  </a:lnTo>
                  <a:lnTo>
                    <a:pt x="344550" y="49148"/>
                  </a:lnTo>
                  <a:lnTo>
                    <a:pt x="345058" y="42798"/>
                  </a:lnTo>
                  <a:lnTo>
                    <a:pt x="345440" y="34924"/>
                  </a:lnTo>
                  <a:lnTo>
                    <a:pt x="345580" y="31495"/>
                  </a:lnTo>
                  <a:lnTo>
                    <a:pt x="346201" y="13588"/>
                  </a:lnTo>
                  <a:lnTo>
                    <a:pt x="387223" y="13588"/>
                  </a:lnTo>
                  <a:lnTo>
                    <a:pt x="387223" y="2285"/>
                  </a:lnTo>
                  <a:close/>
                </a:path>
                <a:path w="732154" h="84454">
                  <a:moveTo>
                    <a:pt x="442975" y="0"/>
                  </a:moveTo>
                  <a:lnTo>
                    <a:pt x="408654" y="25050"/>
                  </a:lnTo>
                  <a:lnTo>
                    <a:pt x="406146" y="42544"/>
                  </a:lnTo>
                  <a:lnTo>
                    <a:pt x="406792" y="51899"/>
                  </a:lnTo>
                  <a:lnTo>
                    <a:pt x="437243" y="83260"/>
                  </a:lnTo>
                  <a:lnTo>
                    <a:pt x="446150" y="83946"/>
                  </a:lnTo>
                  <a:lnTo>
                    <a:pt x="451103" y="83946"/>
                  </a:lnTo>
                  <a:lnTo>
                    <a:pt x="455802" y="83311"/>
                  </a:lnTo>
                  <a:lnTo>
                    <a:pt x="460248" y="81914"/>
                  </a:lnTo>
                  <a:lnTo>
                    <a:pt x="464693" y="80644"/>
                  </a:lnTo>
                  <a:lnTo>
                    <a:pt x="469137" y="79120"/>
                  </a:lnTo>
                  <a:lnTo>
                    <a:pt x="473455" y="77215"/>
                  </a:lnTo>
                  <a:lnTo>
                    <a:pt x="473455" y="72135"/>
                  </a:lnTo>
                  <a:lnTo>
                    <a:pt x="442086" y="72135"/>
                  </a:lnTo>
                  <a:lnTo>
                    <a:pt x="438530" y="71627"/>
                  </a:lnTo>
                  <a:lnTo>
                    <a:pt x="435355" y="70484"/>
                  </a:lnTo>
                  <a:lnTo>
                    <a:pt x="432053" y="69341"/>
                  </a:lnTo>
                  <a:lnTo>
                    <a:pt x="429259" y="67563"/>
                  </a:lnTo>
                  <a:lnTo>
                    <a:pt x="426974" y="65277"/>
                  </a:lnTo>
                  <a:lnTo>
                    <a:pt x="424433" y="62991"/>
                  </a:lnTo>
                  <a:lnTo>
                    <a:pt x="422528" y="59943"/>
                  </a:lnTo>
                  <a:lnTo>
                    <a:pt x="421131" y="56387"/>
                  </a:lnTo>
                  <a:lnTo>
                    <a:pt x="419734" y="52704"/>
                  </a:lnTo>
                  <a:lnTo>
                    <a:pt x="419100" y="48386"/>
                  </a:lnTo>
                  <a:lnTo>
                    <a:pt x="419100" y="43560"/>
                  </a:lnTo>
                  <a:lnTo>
                    <a:pt x="474852" y="43560"/>
                  </a:lnTo>
                  <a:lnTo>
                    <a:pt x="474852" y="36194"/>
                  </a:lnTo>
                  <a:lnTo>
                    <a:pt x="474672" y="33273"/>
                  </a:lnTo>
                  <a:lnTo>
                    <a:pt x="419100" y="33273"/>
                  </a:lnTo>
                  <a:lnTo>
                    <a:pt x="419607" y="26923"/>
                  </a:lnTo>
                  <a:lnTo>
                    <a:pt x="421894" y="21716"/>
                  </a:lnTo>
                  <a:lnTo>
                    <a:pt x="425957" y="17398"/>
                  </a:lnTo>
                  <a:lnTo>
                    <a:pt x="430022" y="13207"/>
                  </a:lnTo>
                  <a:lnTo>
                    <a:pt x="435482" y="11048"/>
                  </a:lnTo>
                  <a:lnTo>
                    <a:pt x="467747" y="11048"/>
                  </a:lnTo>
                  <a:lnTo>
                    <a:pt x="466598" y="9397"/>
                  </a:lnTo>
                  <a:lnTo>
                    <a:pt x="461978" y="5304"/>
                  </a:lnTo>
                  <a:lnTo>
                    <a:pt x="456501" y="2365"/>
                  </a:lnTo>
                  <a:lnTo>
                    <a:pt x="450167" y="593"/>
                  </a:lnTo>
                  <a:lnTo>
                    <a:pt x="442975" y="0"/>
                  </a:lnTo>
                  <a:close/>
                </a:path>
                <a:path w="732154" h="84454">
                  <a:moveTo>
                    <a:pt x="473455" y="62483"/>
                  </a:moveTo>
                  <a:lnTo>
                    <a:pt x="472694" y="62483"/>
                  </a:lnTo>
                  <a:lnTo>
                    <a:pt x="470534" y="64642"/>
                  </a:lnTo>
                  <a:lnTo>
                    <a:pt x="466851" y="66801"/>
                  </a:lnTo>
                  <a:lnTo>
                    <a:pt x="456310" y="71119"/>
                  </a:lnTo>
                  <a:lnTo>
                    <a:pt x="451103" y="72135"/>
                  </a:lnTo>
                  <a:lnTo>
                    <a:pt x="473455" y="72135"/>
                  </a:lnTo>
                  <a:lnTo>
                    <a:pt x="473455" y="62483"/>
                  </a:lnTo>
                  <a:close/>
                </a:path>
                <a:path w="732154" h="84454">
                  <a:moveTo>
                    <a:pt x="467747" y="11048"/>
                  </a:moveTo>
                  <a:lnTo>
                    <a:pt x="449072" y="11048"/>
                  </a:lnTo>
                  <a:lnTo>
                    <a:pt x="454151" y="13080"/>
                  </a:lnTo>
                  <a:lnTo>
                    <a:pt x="460755" y="20700"/>
                  </a:lnTo>
                  <a:lnTo>
                    <a:pt x="462406" y="26161"/>
                  </a:lnTo>
                  <a:lnTo>
                    <a:pt x="462533" y="33273"/>
                  </a:lnTo>
                  <a:lnTo>
                    <a:pt x="474672" y="33273"/>
                  </a:lnTo>
                  <a:lnTo>
                    <a:pt x="474348" y="28025"/>
                  </a:lnTo>
                  <a:lnTo>
                    <a:pt x="472821" y="20843"/>
                  </a:lnTo>
                  <a:lnTo>
                    <a:pt x="470245" y="14638"/>
                  </a:lnTo>
                  <a:lnTo>
                    <a:pt x="467747" y="11048"/>
                  </a:lnTo>
                  <a:close/>
                </a:path>
                <a:path w="732154" h="84454">
                  <a:moveTo>
                    <a:pt x="506475" y="2285"/>
                  </a:moveTo>
                  <a:lnTo>
                    <a:pt x="493775" y="2285"/>
                  </a:lnTo>
                  <a:lnTo>
                    <a:pt x="493775" y="82041"/>
                  </a:lnTo>
                  <a:lnTo>
                    <a:pt x="506475" y="82041"/>
                  </a:lnTo>
                  <a:lnTo>
                    <a:pt x="506475" y="46100"/>
                  </a:lnTo>
                  <a:lnTo>
                    <a:pt x="557149" y="46100"/>
                  </a:lnTo>
                  <a:lnTo>
                    <a:pt x="557149" y="34543"/>
                  </a:lnTo>
                  <a:lnTo>
                    <a:pt x="506475" y="34543"/>
                  </a:lnTo>
                  <a:lnTo>
                    <a:pt x="506475" y="2285"/>
                  </a:lnTo>
                  <a:close/>
                </a:path>
                <a:path w="732154" h="84454">
                  <a:moveTo>
                    <a:pt x="557149" y="46100"/>
                  </a:moveTo>
                  <a:lnTo>
                    <a:pt x="544449" y="46100"/>
                  </a:lnTo>
                  <a:lnTo>
                    <a:pt x="544449" y="82041"/>
                  </a:lnTo>
                  <a:lnTo>
                    <a:pt x="557149" y="82041"/>
                  </a:lnTo>
                  <a:lnTo>
                    <a:pt x="557149" y="46100"/>
                  </a:lnTo>
                  <a:close/>
                </a:path>
                <a:path w="732154" h="84454">
                  <a:moveTo>
                    <a:pt x="557149" y="2285"/>
                  </a:moveTo>
                  <a:lnTo>
                    <a:pt x="544449" y="2285"/>
                  </a:lnTo>
                  <a:lnTo>
                    <a:pt x="544449" y="34543"/>
                  </a:lnTo>
                  <a:lnTo>
                    <a:pt x="557149" y="34543"/>
                  </a:lnTo>
                  <a:lnTo>
                    <a:pt x="557149" y="2285"/>
                  </a:lnTo>
                  <a:close/>
                </a:path>
                <a:path w="732154" h="84454">
                  <a:moveTo>
                    <a:pt x="594741" y="2285"/>
                  </a:moveTo>
                  <a:lnTo>
                    <a:pt x="582168" y="2285"/>
                  </a:lnTo>
                  <a:lnTo>
                    <a:pt x="582168" y="82041"/>
                  </a:lnTo>
                  <a:lnTo>
                    <a:pt x="593725" y="82041"/>
                  </a:lnTo>
                  <a:lnTo>
                    <a:pt x="607408" y="61340"/>
                  </a:lnTo>
                  <a:lnTo>
                    <a:pt x="594741" y="61340"/>
                  </a:lnTo>
                  <a:lnTo>
                    <a:pt x="594741" y="2285"/>
                  </a:lnTo>
                  <a:close/>
                </a:path>
                <a:path w="732154" h="84454">
                  <a:moveTo>
                    <a:pt x="646049" y="22097"/>
                  </a:moveTo>
                  <a:lnTo>
                    <a:pt x="633349" y="22097"/>
                  </a:lnTo>
                  <a:lnTo>
                    <a:pt x="633349" y="82041"/>
                  </a:lnTo>
                  <a:lnTo>
                    <a:pt x="646049" y="82041"/>
                  </a:lnTo>
                  <a:lnTo>
                    <a:pt x="646049" y="22097"/>
                  </a:lnTo>
                  <a:close/>
                </a:path>
                <a:path w="732154" h="84454">
                  <a:moveTo>
                    <a:pt x="646049" y="2285"/>
                  </a:moveTo>
                  <a:lnTo>
                    <a:pt x="634110" y="2285"/>
                  </a:lnTo>
                  <a:lnTo>
                    <a:pt x="594741" y="61340"/>
                  </a:lnTo>
                  <a:lnTo>
                    <a:pt x="607408" y="61340"/>
                  </a:lnTo>
                  <a:lnTo>
                    <a:pt x="633349" y="22097"/>
                  </a:lnTo>
                  <a:lnTo>
                    <a:pt x="646049" y="22097"/>
                  </a:lnTo>
                  <a:lnTo>
                    <a:pt x="646049" y="2285"/>
                  </a:lnTo>
                  <a:close/>
                </a:path>
                <a:path w="732154" h="84454">
                  <a:moveTo>
                    <a:pt x="731774" y="2285"/>
                  </a:moveTo>
                  <a:lnTo>
                    <a:pt x="698500" y="2285"/>
                  </a:lnTo>
                  <a:lnTo>
                    <a:pt x="694690" y="2539"/>
                  </a:lnTo>
                  <a:lnTo>
                    <a:pt x="672210" y="20700"/>
                  </a:lnTo>
                  <a:lnTo>
                    <a:pt x="672322" y="31622"/>
                  </a:lnTo>
                  <a:lnTo>
                    <a:pt x="691133" y="49148"/>
                  </a:lnTo>
                  <a:lnTo>
                    <a:pt x="665606" y="82041"/>
                  </a:lnTo>
                  <a:lnTo>
                    <a:pt x="680593" y="82041"/>
                  </a:lnTo>
                  <a:lnTo>
                    <a:pt x="704087" y="50418"/>
                  </a:lnTo>
                  <a:lnTo>
                    <a:pt x="731774" y="50418"/>
                  </a:lnTo>
                  <a:lnTo>
                    <a:pt x="731774" y="39877"/>
                  </a:lnTo>
                  <a:lnTo>
                    <a:pt x="700404" y="39877"/>
                  </a:lnTo>
                  <a:lnTo>
                    <a:pt x="697737" y="39623"/>
                  </a:lnTo>
                  <a:lnTo>
                    <a:pt x="685926" y="31241"/>
                  </a:lnTo>
                  <a:lnTo>
                    <a:pt x="685546" y="30098"/>
                  </a:lnTo>
                  <a:lnTo>
                    <a:pt x="685292" y="27939"/>
                  </a:lnTo>
                  <a:lnTo>
                    <a:pt x="685292" y="23240"/>
                  </a:lnTo>
                  <a:lnTo>
                    <a:pt x="685673" y="21335"/>
                  </a:lnTo>
                  <a:lnTo>
                    <a:pt x="686561" y="19557"/>
                  </a:lnTo>
                  <a:lnTo>
                    <a:pt x="687324" y="17652"/>
                  </a:lnTo>
                  <a:lnTo>
                    <a:pt x="699516" y="12953"/>
                  </a:lnTo>
                  <a:lnTo>
                    <a:pt x="731774" y="12953"/>
                  </a:lnTo>
                  <a:lnTo>
                    <a:pt x="731774" y="2285"/>
                  </a:lnTo>
                  <a:close/>
                </a:path>
                <a:path w="732154" h="84454">
                  <a:moveTo>
                    <a:pt x="731774" y="50418"/>
                  </a:moveTo>
                  <a:lnTo>
                    <a:pt x="719074" y="50418"/>
                  </a:lnTo>
                  <a:lnTo>
                    <a:pt x="719074" y="82041"/>
                  </a:lnTo>
                  <a:lnTo>
                    <a:pt x="731774" y="82041"/>
                  </a:lnTo>
                  <a:lnTo>
                    <a:pt x="731774" y="50418"/>
                  </a:lnTo>
                  <a:close/>
                </a:path>
                <a:path w="732154" h="84454">
                  <a:moveTo>
                    <a:pt x="731774" y="12953"/>
                  </a:moveTo>
                  <a:lnTo>
                    <a:pt x="719074" y="12953"/>
                  </a:lnTo>
                  <a:lnTo>
                    <a:pt x="719074" y="39877"/>
                  </a:lnTo>
                  <a:lnTo>
                    <a:pt x="731774" y="39877"/>
                  </a:lnTo>
                  <a:lnTo>
                    <a:pt x="731774" y="129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130415" y="5419597"/>
              <a:ext cx="971803" cy="111506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8178419" y="5419597"/>
              <a:ext cx="813435" cy="111760"/>
            </a:xfrm>
            <a:custGeom>
              <a:avLst/>
              <a:gdLst/>
              <a:ahLst/>
              <a:cxnLst/>
              <a:rect l="l" t="t" r="r" b="b"/>
              <a:pathLst>
                <a:path w="813434" h="111760">
                  <a:moveTo>
                    <a:pt x="80772" y="70611"/>
                  </a:moveTo>
                  <a:lnTo>
                    <a:pt x="0" y="70611"/>
                  </a:lnTo>
                  <a:lnTo>
                    <a:pt x="0" y="101218"/>
                  </a:lnTo>
                  <a:lnTo>
                    <a:pt x="11810" y="101218"/>
                  </a:lnTo>
                  <a:lnTo>
                    <a:pt x="11810" y="81787"/>
                  </a:lnTo>
                  <a:lnTo>
                    <a:pt x="80772" y="81787"/>
                  </a:lnTo>
                  <a:lnTo>
                    <a:pt x="80772" y="70611"/>
                  </a:lnTo>
                  <a:close/>
                </a:path>
                <a:path w="813434" h="111760">
                  <a:moveTo>
                    <a:pt x="80772" y="81787"/>
                  </a:moveTo>
                  <a:lnTo>
                    <a:pt x="68833" y="81787"/>
                  </a:lnTo>
                  <a:lnTo>
                    <a:pt x="68833" y="101218"/>
                  </a:lnTo>
                  <a:lnTo>
                    <a:pt x="80772" y="101218"/>
                  </a:lnTo>
                  <a:lnTo>
                    <a:pt x="80772" y="81787"/>
                  </a:lnTo>
                  <a:close/>
                </a:path>
                <a:path w="813434" h="111760">
                  <a:moveTo>
                    <a:pt x="71627" y="2285"/>
                  </a:moveTo>
                  <a:lnTo>
                    <a:pt x="23875" y="2285"/>
                  </a:lnTo>
                  <a:lnTo>
                    <a:pt x="23637" y="11499"/>
                  </a:lnTo>
                  <a:lnTo>
                    <a:pt x="22923" y="20653"/>
                  </a:lnTo>
                  <a:lnTo>
                    <a:pt x="11868" y="63470"/>
                  </a:lnTo>
                  <a:lnTo>
                    <a:pt x="8127" y="70611"/>
                  </a:lnTo>
                  <a:lnTo>
                    <a:pt x="20700" y="70611"/>
                  </a:lnTo>
                  <a:lnTo>
                    <a:pt x="34194" y="30718"/>
                  </a:lnTo>
                  <a:lnTo>
                    <a:pt x="35940" y="13588"/>
                  </a:lnTo>
                  <a:lnTo>
                    <a:pt x="71627" y="13588"/>
                  </a:lnTo>
                  <a:lnTo>
                    <a:pt x="71627" y="2285"/>
                  </a:lnTo>
                  <a:close/>
                </a:path>
                <a:path w="813434" h="111760">
                  <a:moveTo>
                    <a:pt x="71627" y="13588"/>
                  </a:moveTo>
                  <a:lnTo>
                    <a:pt x="58800" y="13588"/>
                  </a:lnTo>
                  <a:lnTo>
                    <a:pt x="58800" y="70611"/>
                  </a:lnTo>
                  <a:lnTo>
                    <a:pt x="71627" y="70611"/>
                  </a:lnTo>
                  <a:lnTo>
                    <a:pt x="71627" y="13588"/>
                  </a:lnTo>
                  <a:close/>
                </a:path>
                <a:path w="813434" h="111760">
                  <a:moveTo>
                    <a:pt x="128777" y="0"/>
                  </a:moveTo>
                  <a:lnTo>
                    <a:pt x="94456" y="25050"/>
                  </a:lnTo>
                  <a:lnTo>
                    <a:pt x="91948" y="42544"/>
                  </a:lnTo>
                  <a:lnTo>
                    <a:pt x="92594" y="51899"/>
                  </a:lnTo>
                  <a:lnTo>
                    <a:pt x="123045" y="83260"/>
                  </a:lnTo>
                  <a:lnTo>
                    <a:pt x="131952" y="83946"/>
                  </a:lnTo>
                  <a:lnTo>
                    <a:pt x="136905" y="83946"/>
                  </a:lnTo>
                  <a:lnTo>
                    <a:pt x="141604" y="83311"/>
                  </a:lnTo>
                  <a:lnTo>
                    <a:pt x="146050" y="81914"/>
                  </a:lnTo>
                  <a:lnTo>
                    <a:pt x="150495" y="80644"/>
                  </a:lnTo>
                  <a:lnTo>
                    <a:pt x="154939" y="79120"/>
                  </a:lnTo>
                  <a:lnTo>
                    <a:pt x="159257" y="77215"/>
                  </a:lnTo>
                  <a:lnTo>
                    <a:pt x="159257" y="72135"/>
                  </a:lnTo>
                  <a:lnTo>
                    <a:pt x="127888" y="72135"/>
                  </a:lnTo>
                  <a:lnTo>
                    <a:pt x="124332" y="71627"/>
                  </a:lnTo>
                  <a:lnTo>
                    <a:pt x="121157" y="70484"/>
                  </a:lnTo>
                  <a:lnTo>
                    <a:pt x="117855" y="69341"/>
                  </a:lnTo>
                  <a:lnTo>
                    <a:pt x="115061" y="67563"/>
                  </a:lnTo>
                  <a:lnTo>
                    <a:pt x="112775" y="65277"/>
                  </a:lnTo>
                  <a:lnTo>
                    <a:pt x="110235" y="62991"/>
                  </a:lnTo>
                  <a:lnTo>
                    <a:pt x="108330" y="59943"/>
                  </a:lnTo>
                  <a:lnTo>
                    <a:pt x="106933" y="56387"/>
                  </a:lnTo>
                  <a:lnTo>
                    <a:pt x="105536" y="52704"/>
                  </a:lnTo>
                  <a:lnTo>
                    <a:pt x="104901" y="48386"/>
                  </a:lnTo>
                  <a:lnTo>
                    <a:pt x="104901" y="43560"/>
                  </a:lnTo>
                  <a:lnTo>
                    <a:pt x="160781" y="43560"/>
                  </a:lnTo>
                  <a:lnTo>
                    <a:pt x="160781" y="36194"/>
                  </a:lnTo>
                  <a:lnTo>
                    <a:pt x="160594" y="33273"/>
                  </a:lnTo>
                  <a:lnTo>
                    <a:pt x="104901" y="33273"/>
                  </a:lnTo>
                  <a:lnTo>
                    <a:pt x="105409" y="26923"/>
                  </a:lnTo>
                  <a:lnTo>
                    <a:pt x="107696" y="21716"/>
                  </a:lnTo>
                  <a:lnTo>
                    <a:pt x="111759" y="17398"/>
                  </a:lnTo>
                  <a:lnTo>
                    <a:pt x="115824" y="13207"/>
                  </a:lnTo>
                  <a:lnTo>
                    <a:pt x="121284" y="11048"/>
                  </a:lnTo>
                  <a:lnTo>
                    <a:pt x="153555" y="11048"/>
                  </a:lnTo>
                  <a:lnTo>
                    <a:pt x="152400" y="9397"/>
                  </a:lnTo>
                  <a:lnTo>
                    <a:pt x="147780" y="5304"/>
                  </a:lnTo>
                  <a:lnTo>
                    <a:pt x="142303" y="2365"/>
                  </a:lnTo>
                  <a:lnTo>
                    <a:pt x="135969" y="593"/>
                  </a:lnTo>
                  <a:lnTo>
                    <a:pt x="128777" y="0"/>
                  </a:lnTo>
                  <a:close/>
                </a:path>
                <a:path w="813434" h="111760">
                  <a:moveTo>
                    <a:pt x="159257" y="62483"/>
                  </a:moveTo>
                  <a:lnTo>
                    <a:pt x="158496" y="62483"/>
                  </a:lnTo>
                  <a:lnTo>
                    <a:pt x="156336" y="64642"/>
                  </a:lnTo>
                  <a:lnTo>
                    <a:pt x="152653" y="66801"/>
                  </a:lnTo>
                  <a:lnTo>
                    <a:pt x="142112" y="71119"/>
                  </a:lnTo>
                  <a:lnTo>
                    <a:pt x="136905" y="72135"/>
                  </a:lnTo>
                  <a:lnTo>
                    <a:pt x="159257" y="72135"/>
                  </a:lnTo>
                  <a:lnTo>
                    <a:pt x="159257" y="62483"/>
                  </a:lnTo>
                  <a:close/>
                </a:path>
                <a:path w="813434" h="111760">
                  <a:moveTo>
                    <a:pt x="153555" y="11048"/>
                  </a:moveTo>
                  <a:lnTo>
                    <a:pt x="134874" y="11048"/>
                  </a:lnTo>
                  <a:lnTo>
                    <a:pt x="139953" y="13080"/>
                  </a:lnTo>
                  <a:lnTo>
                    <a:pt x="146557" y="20700"/>
                  </a:lnTo>
                  <a:lnTo>
                    <a:pt x="148208" y="26161"/>
                  </a:lnTo>
                  <a:lnTo>
                    <a:pt x="148335" y="33273"/>
                  </a:lnTo>
                  <a:lnTo>
                    <a:pt x="160594" y="33273"/>
                  </a:lnTo>
                  <a:lnTo>
                    <a:pt x="160258" y="28025"/>
                  </a:lnTo>
                  <a:lnTo>
                    <a:pt x="158686" y="20843"/>
                  </a:lnTo>
                  <a:lnTo>
                    <a:pt x="156067" y="14638"/>
                  </a:lnTo>
                  <a:lnTo>
                    <a:pt x="153555" y="11048"/>
                  </a:lnTo>
                  <a:close/>
                </a:path>
                <a:path w="813434" h="111760">
                  <a:moveTo>
                    <a:pt x="242950" y="2285"/>
                  </a:moveTo>
                  <a:lnTo>
                    <a:pt x="179577" y="2285"/>
                  </a:lnTo>
                  <a:lnTo>
                    <a:pt x="179577" y="82041"/>
                  </a:lnTo>
                  <a:lnTo>
                    <a:pt x="192277" y="82041"/>
                  </a:lnTo>
                  <a:lnTo>
                    <a:pt x="192277" y="13842"/>
                  </a:lnTo>
                  <a:lnTo>
                    <a:pt x="242950" y="13842"/>
                  </a:lnTo>
                  <a:lnTo>
                    <a:pt x="242950" y="2285"/>
                  </a:lnTo>
                  <a:close/>
                </a:path>
                <a:path w="813434" h="111760">
                  <a:moveTo>
                    <a:pt x="242950" y="13842"/>
                  </a:moveTo>
                  <a:lnTo>
                    <a:pt x="230250" y="13842"/>
                  </a:lnTo>
                  <a:lnTo>
                    <a:pt x="230250" y="82041"/>
                  </a:lnTo>
                  <a:lnTo>
                    <a:pt x="242950" y="82041"/>
                  </a:lnTo>
                  <a:lnTo>
                    <a:pt x="242950" y="13842"/>
                  </a:lnTo>
                  <a:close/>
                </a:path>
                <a:path w="813434" h="111760">
                  <a:moveTo>
                    <a:pt x="273430" y="2285"/>
                  </a:moveTo>
                  <a:lnTo>
                    <a:pt x="259587" y="2285"/>
                  </a:lnTo>
                  <a:lnTo>
                    <a:pt x="289686" y="78231"/>
                  </a:lnTo>
                  <a:lnTo>
                    <a:pt x="275589" y="111505"/>
                  </a:lnTo>
                  <a:lnTo>
                    <a:pt x="289305" y="111505"/>
                  </a:lnTo>
                  <a:lnTo>
                    <a:pt x="309605" y="61340"/>
                  </a:lnTo>
                  <a:lnTo>
                    <a:pt x="296672" y="61340"/>
                  </a:lnTo>
                  <a:lnTo>
                    <a:pt x="273430" y="2285"/>
                  </a:lnTo>
                  <a:close/>
                </a:path>
                <a:path w="813434" h="111760">
                  <a:moveTo>
                    <a:pt x="333501" y="2285"/>
                  </a:moveTo>
                  <a:lnTo>
                    <a:pt x="320166" y="2285"/>
                  </a:lnTo>
                  <a:lnTo>
                    <a:pt x="296672" y="61340"/>
                  </a:lnTo>
                  <a:lnTo>
                    <a:pt x="309605" y="61340"/>
                  </a:lnTo>
                  <a:lnTo>
                    <a:pt x="333501" y="2285"/>
                  </a:lnTo>
                  <a:close/>
                </a:path>
                <a:path w="813434" h="111760">
                  <a:moveTo>
                    <a:pt x="378586" y="13969"/>
                  </a:moveTo>
                  <a:lnTo>
                    <a:pt x="365759" y="13969"/>
                  </a:lnTo>
                  <a:lnTo>
                    <a:pt x="365759" y="82041"/>
                  </a:lnTo>
                  <a:lnTo>
                    <a:pt x="378586" y="82041"/>
                  </a:lnTo>
                  <a:lnTo>
                    <a:pt x="378586" y="13969"/>
                  </a:lnTo>
                  <a:close/>
                </a:path>
                <a:path w="813434" h="111760">
                  <a:moveTo>
                    <a:pt x="406019" y="2285"/>
                  </a:moveTo>
                  <a:lnTo>
                    <a:pt x="338327" y="2285"/>
                  </a:lnTo>
                  <a:lnTo>
                    <a:pt x="338327" y="13969"/>
                  </a:lnTo>
                  <a:lnTo>
                    <a:pt x="406019" y="13969"/>
                  </a:lnTo>
                  <a:lnTo>
                    <a:pt x="406019" y="2285"/>
                  </a:lnTo>
                  <a:close/>
                </a:path>
                <a:path w="813434" h="111760">
                  <a:moveTo>
                    <a:pt x="472766" y="12191"/>
                  </a:moveTo>
                  <a:lnTo>
                    <a:pt x="445897" y="12191"/>
                  </a:lnTo>
                  <a:lnTo>
                    <a:pt x="448563" y="12318"/>
                  </a:lnTo>
                  <a:lnTo>
                    <a:pt x="453644" y="13080"/>
                  </a:lnTo>
                  <a:lnTo>
                    <a:pt x="455802" y="13842"/>
                  </a:lnTo>
                  <a:lnTo>
                    <a:pt x="457580" y="14985"/>
                  </a:lnTo>
                  <a:lnTo>
                    <a:pt x="459485" y="16128"/>
                  </a:lnTo>
                  <a:lnTo>
                    <a:pt x="461009" y="17652"/>
                  </a:lnTo>
                  <a:lnTo>
                    <a:pt x="463041" y="21716"/>
                  </a:lnTo>
                  <a:lnTo>
                    <a:pt x="463550" y="24256"/>
                  </a:lnTo>
                  <a:lnTo>
                    <a:pt x="463550" y="29336"/>
                  </a:lnTo>
                  <a:lnTo>
                    <a:pt x="456056" y="29717"/>
                  </a:lnTo>
                  <a:lnTo>
                    <a:pt x="449199" y="30225"/>
                  </a:lnTo>
                  <a:lnTo>
                    <a:pt x="415544" y="44195"/>
                  </a:lnTo>
                  <a:lnTo>
                    <a:pt x="413003" y="48005"/>
                  </a:lnTo>
                  <a:lnTo>
                    <a:pt x="411860" y="52831"/>
                  </a:lnTo>
                  <a:lnTo>
                    <a:pt x="411860" y="66293"/>
                  </a:lnTo>
                  <a:lnTo>
                    <a:pt x="414147" y="72389"/>
                  </a:lnTo>
                  <a:lnTo>
                    <a:pt x="418973" y="77088"/>
                  </a:lnTo>
                  <a:lnTo>
                    <a:pt x="423672" y="81914"/>
                  </a:lnTo>
                  <a:lnTo>
                    <a:pt x="429513" y="84200"/>
                  </a:lnTo>
                  <a:lnTo>
                    <a:pt x="440054" y="84200"/>
                  </a:lnTo>
                  <a:lnTo>
                    <a:pt x="443229" y="83946"/>
                  </a:lnTo>
                  <a:lnTo>
                    <a:pt x="448817" y="82422"/>
                  </a:lnTo>
                  <a:lnTo>
                    <a:pt x="451230" y="81533"/>
                  </a:lnTo>
                  <a:lnTo>
                    <a:pt x="453389" y="80390"/>
                  </a:lnTo>
                  <a:lnTo>
                    <a:pt x="455167" y="79501"/>
                  </a:lnTo>
                  <a:lnTo>
                    <a:pt x="457073" y="78358"/>
                  </a:lnTo>
                  <a:lnTo>
                    <a:pt x="458977" y="76961"/>
                  </a:lnTo>
                  <a:lnTo>
                    <a:pt x="460882" y="75437"/>
                  </a:lnTo>
                  <a:lnTo>
                    <a:pt x="462406" y="74294"/>
                  </a:lnTo>
                  <a:lnTo>
                    <a:pt x="463550" y="73532"/>
                  </a:lnTo>
                  <a:lnTo>
                    <a:pt x="476250" y="73532"/>
                  </a:lnTo>
                  <a:lnTo>
                    <a:pt x="476250" y="71754"/>
                  </a:lnTo>
                  <a:lnTo>
                    <a:pt x="435482" y="71754"/>
                  </a:lnTo>
                  <a:lnTo>
                    <a:pt x="431546" y="70611"/>
                  </a:lnTo>
                  <a:lnTo>
                    <a:pt x="428878" y="68325"/>
                  </a:lnTo>
                  <a:lnTo>
                    <a:pt x="426338" y="66039"/>
                  </a:lnTo>
                  <a:lnTo>
                    <a:pt x="424941" y="62483"/>
                  </a:lnTo>
                  <a:lnTo>
                    <a:pt x="424941" y="53974"/>
                  </a:lnTo>
                  <a:lnTo>
                    <a:pt x="463550" y="40131"/>
                  </a:lnTo>
                  <a:lnTo>
                    <a:pt x="476250" y="40131"/>
                  </a:lnTo>
                  <a:lnTo>
                    <a:pt x="476250" y="22732"/>
                  </a:lnTo>
                  <a:lnTo>
                    <a:pt x="475487" y="18414"/>
                  </a:lnTo>
                  <a:lnTo>
                    <a:pt x="472766" y="12191"/>
                  </a:lnTo>
                  <a:close/>
                </a:path>
                <a:path w="813434" h="111760">
                  <a:moveTo>
                    <a:pt x="476250" y="73532"/>
                  </a:moveTo>
                  <a:lnTo>
                    <a:pt x="463550" y="73532"/>
                  </a:lnTo>
                  <a:lnTo>
                    <a:pt x="463550" y="82041"/>
                  </a:lnTo>
                  <a:lnTo>
                    <a:pt x="476250" y="82041"/>
                  </a:lnTo>
                  <a:lnTo>
                    <a:pt x="476250" y="73532"/>
                  </a:lnTo>
                  <a:close/>
                </a:path>
                <a:path w="813434" h="111760">
                  <a:moveTo>
                    <a:pt x="476250" y="40131"/>
                  </a:moveTo>
                  <a:lnTo>
                    <a:pt x="463550" y="40131"/>
                  </a:lnTo>
                  <a:lnTo>
                    <a:pt x="463550" y="62356"/>
                  </a:lnTo>
                  <a:lnTo>
                    <a:pt x="460375" y="65023"/>
                  </a:lnTo>
                  <a:lnTo>
                    <a:pt x="456946" y="67182"/>
                  </a:lnTo>
                  <a:lnTo>
                    <a:pt x="453262" y="68960"/>
                  </a:lnTo>
                  <a:lnTo>
                    <a:pt x="449452" y="70865"/>
                  </a:lnTo>
                  <a:lnTo>
                    <a:pt x="445388" y="71754"/>
                  </a:lnTo>
                  <a:lnTo>
                    <a:pt x="476250" y="71754"/>
                  </a:lnTo>
                  <a:lnTo>
                    <a:pt x="476250" y="40131"/>
                  </a:lnTo>
                  <a:close/>
                </a:path>
                <a:path w="813434" h="111760">
                  <a:moveTo>
                    <a:pt x="448563" y="253"/>
                  </a:moveTo>
                  <a:lnTo>
                    <a:pt x="438657" y="253"/>
                  </a:lnTo>
                  <a:lnTo>
                    <a:pt x="433958" y="761"/>
                  </a:lnTo>
                  <a:lnTo>
                    <a:pt x="429259" y="1650"/>
                  </a:lnTo>
                  <a:lnTo>
                    <a:pt x="424560" y="2412"/>
                  </a:lnTo>
                  <a:lnTo>
                    <a:pt x="418464" y="3936"/>
                  </a:lnTo>
                  <a:lnTo>
                    <a:pt x="418464" y="17652"/>
                  </a:lnTo>
                  <a:lnTo>
                    <a:pt x="419226" y="17652"/>
                  </a:lnTo>
                  <a:lnTo>
                    <a:pt x="423545" y="15874"/>
                  </a:lnTo>
                  <a:lnTo>
                    <a:pt x="427862" y="14477"/>
                  </a:lnTo>
                  <a:lnTo>
                    <a:pt x="436117" y="12699"/>
                  </a:lnTo>
                  <a:lnTo>
                    <a:pt x="439800" y="12191"/>
                  </a:lnTo>
                  <a:lnTo>
                    <a:pt x="472766" y="12191"/>
                  </a:lnTo>
                  <a:lnTo>
                    <a:pt x="472439" y="11429"/>
                  </a:lnTo>
                  <a:lnTo>
                    <a:pt x="453262" y="761"/>
                  </a:lnTo>
                  <a:lnTo>
                    <a:pt x="448563" y="253"/>
                  </a:lnTo>
                  <a:close/>
                </a:path>
                <a:path w="813434" h="111760">
                  <a:moveTo>
                    <a:pt x="527938" y="13969"/>
                  </a:moveTo>
                  <a:lnTo>
                    <a:pt x="515111" y="13969"/>
                  </a:lnTo>
                  <a:lnTo>
                    <a:pt x="515111" y="82041"/>
                  </a:lnTo>
                  <a:lnTo>
                    <a:pt x="527938" y="82041"/>
                  </a:lnTo>
                  <a:lnTo>
                    <a:pt x="527938" y="13969"/>
                  </a:lnTo>
                  <a:close/>
                </a:path>
                <a:path w="813434" h="111760">
                  <a:moveTo>
                    <a:pt x="555371" y="2285"/>
                  </a:moveTo>
                  <a:lnTo>
                    <a:pt x="487679" y="2285"/>
                  </a:lnTo>
                  <a:lnTo>
                    <a:pt x="487679" y="13969"/>
                  </a:lnTo>
                  <a:lnTo>
                    <a:pt x="555371" y="13969"/>
                  </a:lnTo>
                  <a:lnTo>
                    <a:pt x="555371" y="2285"/>
                  </a:lnTo>
                  <a:close/>
                </a:path>
                <a:path w="813434" h="111760">
                  <a:moveTo>
                    <a:pt x="625166" y="12191"/>
                  </a:moveTo>
                  <a:lnTo>
                    <a:pt x="598297" y="12191"/>
                  </a:lnTo>
                  <a:lnTo>
                    <a:pt x="600963" y="12318"/>
                  </a:lnTo>
                  <a:lnTo>
                    <a:pt x="606044" y="13080"/>
                  </a:lnTo>
                  <a:lnTo>
                    <a:pt x="608202" y="13842"/>
                  </a:lnTo>
                  <a:lnTo>
                    <a:pt x="609980" y="14985"/>
                  </a:lnTo>
                  <a:lnTo>
                    <a:pt x="611885" y="16128"/>
                  </a:lnTo>
                  <a:lnTo>
                    <a:pt x="613409" y="17652"/>
                  </a:lnTo>
                  <a:lnTo>
                    <a:pt x="615441" y="21716"/>
                  </a:lnTo>
                  <a:lnTo>
                    <a:pt x="615950" y="24256"/>
                  </a:lnTo>
                  <a:lnTo>
                    <a:pt x="615950" y="29336"/>
                  </a:lnTo>
                  <a:lnTo>
                    <a:pt x="608456" y="29717"/>
                  </a:lnTo>
                  <a:lnTo>
                    <a:pt x="601599" y="30225"/>
                  </a:lnTo>
                  <a:lnTo>
                    <a:pt x="567944" y="44195"/>
                  </a:lnTo>
                  <a:lnTo>
                    <a:pt x="565403" y="48005"/>
                  </a:lnTo>
                  <a:lnTo>
                    <a:pt x="564260" y="52831"/>
                  </a:lnTo>
                  <a:lnTo>
                    <a:pt x="564260" y="66293"/>
                  </a:lnTo>
                  <a:lnTo>
                    <a:pt x="566547" y="72389"/>
                  </a:lnTo>
                  <a:lnTo>
                    <a:pt x="571373" y="77088"/>
                  </a:lnTo>
                  <a:lnTo>
                    <a:pt x="576072" y="81914"/>
                  </a:lnTo>
                  <a:lnTo>
                    <a:pt x="581913" y="84200"/>
                  </a:lnTo>
                  <a:lnTo>
                    <a:pt x="592454" y="84200"/>
                  </a:lnTo>
                  <a:lnTo>
                    <a:pt x="595629" y="83946"/>
                  </a:lnTo>
                  <a:lnTo>
                    <a:pt x="601217" y="82422"/>
                  </a:lnTo>
                  <a:lnTo>
                    <a:pt x="603630" y="81533"/>
                  </a:lnTo>
                  <a:lnTo>
                    <a:pt x="605789" y="80390"/>
                  </a:lnTo>
                  <a:lnTo>
                    <a:pt x="607567" y="79501"/>
                  </a:lnTo>
                  <a:lnTo>
                    <a:pt x="609473" y="78358"/>
                  </a:lnTo>
                  <a:lnTo>
                    <a:pt x="611377" y="76961"/>
                  </a:lnTo>
                  <a:lnTo>
                    <a:pt x="613282" y="75437"/>
                  </a:lnTo>
                  <a:lnTo>
                    <a:pt x="614806" y="74294"/>
                  </a:lnTo>
                  <a:lnTo>
                    <a:pt x="615950" y="73532"/>
                  </a:lnTo>
                  <a:lnTo>
                    <a:pt x="628650" y="73532"/>
                  </a:lnTo>
                  <a:lnTo>
                    <a:pt x="628650" y="71754"/>
                  </a:lnTo>
                  <a:lnTo>
                    <a:pt x="587882" y="71754"/>
                  </a:lnTo>
                  <a:lnTo>
                    <a:pt x="583946" y="70611"/>
                  </a:lnTo>
                  <a:lnTo>
                    <a:pt x="581278" y="68325"/>
                  </a:lnTo>
                  <a:lnTo>
                    <a:pt x="578738" y="66039"/>
                  </a:lnTo>
                  <a:lnTo>
                    <a:pt x="577341" y="62483"/>
                  </a:lnTo>
                  <a:lnTo>
                    <a:pt x="577341" y="53974"/>
                  </a:lnTo>
                  <a:lnTo>
                    <a:pt x="615950" y="40131"/>
                  </a:lnTo>
                  <a:lnTo>
                    <a:pt x="628650" y="40131"/>
                  </a:lnTo>
                  <a:lnTo>
                    <a:pt x="628650" y="22732"/>
                  </a:lnTo>
                  <a:lnTo>
                    <a:pt x="627887" y="18414"/>
                  </a:lnTo>
                  <a:lnTo>
                    <a:pt x="625166" y="12191"/>
                  </a:lnTo>
                  <a:close/>
                </a:path>
                <a:path w="813434" h="111760">
                  <a:moveTo>
                    <a:pt x="628650" y="73532"/>
                  </a:moveTo>
                  <a:lnTo>
                    <a:pt x="615950" y="73532"/>
                  </a:lnTo>
                  <a:lnTo>
                    <a:pt x="615950" y="82041"/>
                  </a:lnTo>
                  <a:lnTo>
                    <a:pt x="628650" y="82041"/>
                  </a:lnTo>
                  <a:lnTo>
                    <a:pt x="628650" y="73532"/>
                  </a:lnTo>
                  <a:close/>
                </a:path>
                <a:path w="813434" h="111760">
                  <a:moveTo>
                    <a:pt x="628650" y="40131"/>
                  </a:moveTo>
                  <a:lnTo>
                    <a:pt x="615950" y="40131"/>
                  </a:lnTo>
                  <a:lnTo>
                    <a:pt x="615950" y="62356"/>
                  </a:lnTo>
                  <a:lnTo>
                    <a:pt x="612775" y="65023"/>
                  </a:lnTo>
                  <a:lnTo>
                    <a:pt x="609346" y="67182"/>
                  </a:lnTo>
                  <a:lnTo>
                    <a:pt x="605662" y="68960"/>
                  </a:lnTo>
                  <a:lnTo>
                    <a:pt x="601852" y="70865"/>
                  </a:lnTo>
                  <a:lnTo>
                    <a:pt x="597788" y="71754"/>
                  </a:lnTo>
                  <a:lnTo>
                    <a:pt x="628650" y="71754"/>
                  </a:lnTo>
                  <a:lnTo>
                    <a:pt x="628650" y="40131"/>
                  </a:lnTo>
                  <a:close/>
                </a:path>
                <a:path w="813434" h="111760">
                  <a:moveTo>
                    <a:pt x="600963" y="253"/>
                  </a:moveTo>
                  <a:lnTo>
                    <a:pt x="591057" y="253"/>
                  </a:lnTo>
                  <a:lnTo>
                    <a:pt x="586358" y="761"/>
                  </a:lnTo>
                  <a:lnTo>
                    <a:pt x="581659" y="1650"/>
                  </a:lnTo>
                  <a:lnTo>
                    <a:pt x="576960" y="2412"/>
                  </a:lnTo>
                  <a:lnTo>
                    <a:pt x="570864" y="3936"/>
                  </a:lnTo>
                  <a:lnTo>
                    <a:pt x="570864" y="17652"/>
                  </a:lnTo>
                  <a:lnTo>
                    <a:pt x="571626" y="17652"/>
                  </a:lnTo>
                  <a:lnTo>
                    <a:pt x="575945" y="15874"/>
                  </a:lnTo>
                  <a:lnTo>
                    <a:pt x="580262" y="14477"/>
                  </a:lnTo>
                  <a:lnTo>
                    <a:pt x="588517" y="12699"/>
                  </a:lnTo>
                  <a:lnTo>
                    <a:pt x="592201" y="12191"/>
                  </a:lnTo>
                  <a:lnTo>
                    <a:pt x="625166" y="12191"/>
                  </a:lnTo>
                  <a:lnTo>
                    <a:pt x="624839" y="11429"/>
                  </a:lnTo>
                  <a:lnTo>
                    <a:pt x="605662" y="761"/>
                  </a:lnTo>
                  <a:lnTo>
                    <a:pt x="600963" y="253"/>
                  </a:lnTo>
                  <a:close/>
                </a:path>
                <a:path w="813434" h="111760">
                  <a:moveTo>
                    <a:pt x="667384" y="2285"/>
                  </a:moveTo>
                  <a:lnTo>
                    <a:pt x="652017" y="2285"/>
                  </a:lnTo>
                  <a:lnTo>
                    <a:pt x="652017" y="82041"/>
                  </a:lnTo>
                  <a:lnTo>
                    <a:pt x="663955" y="82041"/>
                  </a:lnTo>
                  <a:lnTo>
                    <a:pt x="663955" y="19049"/>
                  </a:lnTo>
                  <a:lnTo>
                    <a:pt x="675169" y="19049"/>
                  </a:lnTo>
                  <a:lnTo>
                    <a:pt x="667384" y="2285"/>
                  </a:lnTo>
                  <a:close/>
                </a:path>
                <a:path w="813434" h="111760">
                  <a:moveTo>
                    <a:pt x="723646" y="19049"/>
                  </a:moveTo>
                  <a:lnTo>
                    <a:pt x="711073" y="19049"/>
                  </a:lnTo>
                  <a:lnTo>
                    <a:pt x="711073" y="82041"/>
                  </a:lnTo>
                  <a:lnTo>
                    <a:pt x="723646" y="82041"/>
                  </a:lnTo>
                  <a:lnTo>
                    <a:pt x="723646" y="19049"/>
                  </a:lnTo>
                  <a:close/>
                </a:path>
                <a:path w="813434" h="111760">
                  <a:moveTo>
                    <a:pt x="675169" y="19049"/>
                  </a:moveTo>
                  <a:lnTo>
                    <a:pt x="663955" y="19049"/>
                  </a:lnTo>
                  <a:lnTo>
                    <a:pt x="682625" y="60070"/>
                  </a:lnTo>
                  <a:lnTo>
                    <a:pt x="692150" y="60070"/>
                  </a:lnTo>
                  <a:lnTo>
                    <a:pt x="698242" y="46862"/>
                  </a:lnTo>
                  <a:lnTo>
                    <a:pt x="688085" y="46862"/>
                  </a:lnTo>
                  <a:lnTo>
                    <a:pt x="675169" y="19049"/>
                  </a:lnTo>
                  <a:close/>
                </a:path>
                <a:path w="813434" h="111760">
                  <a:moveTo>
                    <a:pt x="723646" y="2285"/>
                  </a:moveTo>
                  <a:lnTo>
                    <a:pt x="708025" y="2285"/>
                  </a:lnTo>
                  <a:lnTo>
                    <a:pt x="688085" y="46862"/>
                  </a:lnTo>
                  <a:lnTo>
                    <a:pt x="698242" y="46862"/>
                  </a:lnTo>
                  <a:lnTo>
                    <a:pt x="711073" y="19049"/>
                  </a:lnTo>
                  <a:lnTo>
                    <a:pt x="723646" y="19049"/>
                  </a:lnTo>
                  <a:lnTo>
                    <a:pt x="723646" y="2285"/>
                  </a:lnTo>
                  <a:close/>
                </a:path>
                <a:path w="813434" h="111760">
                  <a:moveTo>
                    <a:pt x="762126" y="2285"/>
                  </a:moveTo>
                  <a:lnTo>
                    <a:pt x="749553" y="2285"/>
                  </a:lnTo>
                  <a:lnTo>
                    <a:pt x="749553" y="82041"/>
                  </a:lnTo>
                  <a:lnTo>
                    <a:pt x="761110" y="82041"/>
                  </a:lnTo>
                  <a:lnTo>
                    <a:pt x="774794" y="61340"/>
                  </a:lnTo>
                  <a:lnTo>
                    <a:pt x="762126" y="61340"/>
                  </a:lnTo>
                  <a:lnTo>
                    <a:pt x="762126" y="2285"/>
                  </a:lnTo>
                  <a:close/>
                </a:path>
                <a:path w="813434" h="111760">
                  <a:moveTo>
                    <a:pt x="813434" y="22097"/>
                  </a:moveTo>
                  <a:lnTo>
                    <a:pt x="800734" y="22097"/>
                  </a:lnTo>
                  <a:lnTo>
                    <a:pt x="800734" y="82041"/>
                  </a:lnTo>
                  <a:lnTo>
                    <a:pt x="813434" y="82041"/>
                  </a:lnTo>
                  <a:lnTo>
                    <a:pt x="813434" y="22097"/>
                  </a:lnTo>
                  <a:close/>
                </a:path>
                <a:path w="813434" h="111760">
                  <a:moveTo>
                    <a:pt x="813434" y="2285"/>
                  </a:moveTo>
                  <a:lnTo>
                    <a:pt x="801497" y="2285"/>
                  </a:lnTo>
                  <a:lnTo>
                    <a:pt x="762126" y="61340"/>
                  </a:lnTo>
                  <a:lnTo>
                    <a:pt x="774794" y="61340"/>
                  </a:lnTo>
                  <a:lnTo>
                    <a:pt x="800734" y="22097"/>
                  </a:lnTo>
                  <a:lnTo>
                    <a:pt x="813434" y="22097"/>
                  </a:lnTo>
                  <a:lnTo>
                    <a:pt x="813434" y="228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3224783" y="5500522"/>
            <a:ext cx="5797550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">
              <a:lnSpc>
                <a:spcPct val="100000"/>
              </a:lnSpc>
              <a:spcBef>
                <a:spcPts val="100"/>
              </a:spcBef>
            </a:pPr>
            <a:r>
              <a:rPr sz="1150" spc="5" dirty="0">
                <a:latin typeface="Verdana"/>
                <a:cs typeface="Verdana"/>
              </a:rPr>
              <a:t>Д</a:t>
            </a:r>
            <a:r>
              <a:rPr sz="1150" spc="-5" dirty="0">
                <a:latin typeface="Verdana"/>
                <a:cs typeface="Verdana"/>
              </a:rPr>
              <a:t>з</a:t>
            </a:r>
            <a:r>
              <a:rPr sz="1150" spc="5" dirty="0">
                <a:latin typeface="Verdana"/>
                <a:cs typeface="Verdana"/>
              </a:rPr>
              <a:t>е</a:t>
            </a:r>
            <a:r>
              <a:rPr sz="1150" dirty="0">
                <a:latin typeface="Verdana"/>
                <a:cs typeface="Verdana"/>
              </a:rPr>
              <a:t>р</a:t>
            </a:r>
            <a:r>
              <a:rPr sz="1150" spc="-5" dirty="0">
                <a:latin typeface="Verdana"/>
                <a:cs typeface="Verdana"/>
              </a:rPr>
              <a:t>ж</a:t>
            </a:r>
            <a:r>
              <a:rPr sz="1150" spc="5" dirty="0">
                <a:latin typeface="Verdana"/>
                <a:cs typeface="Verdana"/>
              </a:rPr>
              <a:t>и</a:t>
            </a:r>
            <a:r>
              <a:rPr sz="1150" spc="-15" dirty="0">
                <a:latin typeface="Verdana"/>
                <a:cs typeface="Verdana"/>
              </a:rPr>
              <a:t>н</a:t>
            </a:r>
            <a:r>
              <a:rPr sz="1150" spc="10" dirty="0">
                <a:latin typeface="Verdana"/>
                <a:cs typeface="Verdana"/>
              </a:rPr>
              <a:t>с</a:t>
            </a:r>
            <a:r>
              <a:rPr sz="1150" spc="-10" dirty="0">
                <a:latin typeface="Verdana"/>
                <a:cs typeface="Verdana"/>
              </a:rPr>
              <a:t>к</a:t>
            </a:r>
            <a:r>
              <a:rPr sz="1150" dirty="0">
                <a:latin typeface="Verdana"/>
                <a:cs typeface="Verdana"/>
              </a:rPr>
              <a:t>о</a:t>
            </a:r>
            <a:r>
              <a:rPr sz="1150" spc="10" dirty="0">
                <a:latin typeface="Verdana"/>
                <a:cs typeface="Verdana"/>
              </a:rPr>
              <a:t>г</a:t>
            </a:r>
            <a:r>
              <a:rPr sz="1150" dirty="0">
                <a:latin typeface="Verdana"/>
                <a:cs typeface="Verdana"/>
              </a:rPr>
              <a:t>о</a:t>
            </a:r>
            <a:r>
              <a:rPr sz="1150" spc="-110" dirty="0">
                <a:latin typeface="Verdana"/>
                <a:cs typeface="Verdana"/>
              </a:rPr>
              <a:t> </a:t>
            </a:r>
            <a:r>
              <a:rPr sz="1150" spc="5" dirty="0">
                <a:latin typeface="Verdana"/>
                <a:cs typeface="Verdana"/>
              </a:rPr>
              <a:t>се</a:t>
            </a:r>
            <a:r>
              <a:rPr sz="1150" dirty="0">
                <a:latin typeface="Verdana"/>
                <a:cs typeface="Verdana"/>
              </a:rPr>
              <a:t>л</a:t>
            </a:r>
            <a:r>
              <a:rPr sz="1150" spc="-10" dirty="0">
                <a:latin typeface="Verdana"/>
                <a:cs typeface="Verdana"/>
              </a:rPr>
              <a:t>ь</a:t>
            </a:r>
            <a:r>
              <a:rPr sz="1150" spc="5" dirty="0">
                <a:latin typeface="Verdana"/>
                <a:cs typeface="Verdana"/>
              </a:rPr>
              <a:t>с</a:t>
            </a:r>
            <a:r>
              <a:rPr sz="1150" spc="-15" dirty="0">
                <a:latin typeface="Verdana"/>
                <a:cs typeface="Verdana"/>
              </a:rPr>
              <a:t>к</a:t>
            </a:r>
            <a:r>
              <a:rPr sz="1150" dirty="0">
                <a:latin typeface="Verdana"/>
                <a:cs typeface="Verdana"/>
              </a:rPr>
              <a:t>ого</a:t>
            </a:r>
            <a:r>
              <a:rPr sz="1150" spc="-95" dirty="0">
                <a:latin typeface="Verdana"/>
                <a:cs typeface="Verdana"/>
              </a:rPr>
              <a:t> </a:t>
            </a:r>
            <a:r>
              <a:rPr sz="1150" spc="10" dirty="0">
                <a:latin typeface="Verdana"/>
                <a:cs typeface="Verdana"/>
              </a:rPr>
              <a:t>п</a:t>
            </a:r>
            <a:r>
              <a:rPr sz="1150" spc="-30" dirty="0">
                <a:latin typeface="Verdana"/>
                <a:cs typeface="Verdana"/>
              </a:rPr>
              <a:t>о</a:t>
            </a:r>
            <a:r>
              <a:rPr sz="1150" spc="5" dirty="0">
                <a:latin typeface="Verdana"/>
                <a:cs typeface="Verdana"/>
              </a:rPr>
              <a:t>се</a:t>
            </a:r>
            <a:r>
              <a:rPr sz="1150" spc="-20" dirty="0">
                <a:latin typeface="Verdana"/>
                <a:cs typeface="Verdana"/>
              </a:rPr>
              <a:t>л</a:t>
            </a:r>
            <a:r>
              <a:rPr sz="1150" spc="5" dirty="0">
                <a:latin typeface="Verdana"/>
                <a:cs typeface="Verdana"/>
              </a:rPr>
              <a:t>е</a:t>
            </a:r>
            <a:r>
              <a:rPr sz="1150" spc="-15" dirty="0">
                <a:latin typeface="Verdana"/>
                <a:cs typeface="Verdana"/>
              </a:rPr>
              <a:t>н</a:t>
            </a:r>
            <a:r>
              <a:rPr sz="1150" spc="5" dirty="0">
                <a:latin typeface="Verdana"/>
                <a:cs typeface="Verdana"/>
              </a:rPr>
              <a:t>и</a:t>
            </a:r>
            <a:r>
              <a:rPr sz="1150" dirty="0">
                <a:latin typeface="Verdana"/>
                <a:cs typeface="Verdana"/>
              </a:rPr>
              <a:t>я</a:t>
            </a:r>
            <a:r>
              <a:rPr sz="1150" spc="-90" dirty="0">
                <a:latin typeface="Verdana"/>
                <a:cs typeface="Verdana"/>
              </a:rPr>
              <a:t> </a:t>
            </a:r>
            <a:r>
              <a:rPr sz="1150" dirty="0">
                <a:latin typeface="Verdana"/>
                <a:cs typeface="Verdana"/>
              </a:rPr>
              <a:t>в</a:t>
            </a:r>
            <a:r>
              <a:rPr sz="1150" spc="85" dirty="0">
                <a:latin typeface="Verdana"/>
                <a:cs typeface="Verdana"/>
              </a:rPr>
              <a:t> </a:t>
            </a:r>
            <a:r>
              <a:rPr sz="1150" spc="-10" dirty="0">
                <a:latin typeface="Verdana"/>
                <a:cs typeface="Verdana"/>
              </a:rPr>
              <a:t>ф</a:t>
            </a:r>
            <a:r>
              <a:rPr sz="1150" dirty="0">
                <a:latin typeface="Verdana"/>
                <a:cs typeface="Verdana"/>
              </a:rPr>
              <a:t>ор</a:t>
            </a:r>
            <a:r>
              <a:rPr sz="1150" spc="-10" dirty="0">
                <a:latin typeface="Verdana"/>
                <a:cs typeface="Verdana"/>
              </a:rPr>
              <a:t>м</a:t>
            </a:r>
            <a:r>
              <a:rPr sz="1150" dirty="0">
                <a:latin typeface="Verdana"/>
                <a:cs typeface="Verdana"/>
              </a:rPr>
              <a:t>е</a:t>
            </a:r>
            <a:r>
              <a:rPr sz="1150" spc="30" dirty="0">
                <a:latin typeface="Verdana"/>
                <a:cs typeface="Verdana"/>
              </a:rPr>
              <a:t> </a:t>
            </a:r>
            <a:r>
              <a:rPr sz="1150" spc="-5" dirty="0">
                <a:latin typeface="Verdana"/>
                <a:cs typeface="Verdana"/>
              </a:rPr>
              <a:t>р</a:t>
            </a:r>
            <a:r>
              <a:rPr sz="1150" spc="10" dirty="0">
                <a:latin typeface="Verdana"/>
                <a:cs typeface="Verdana"/>
              </a:rPr>
              <a:t>е</a:t>
            </a:r>
            <a:r>
              <a:rPr sz="1150" spc="-30" dirty="0">
                <a:latin typeface="Verdana"/>
                <a:cs typeface="Verdana"/>
              </a:rPr>
              <a:t>ш</a:t>
            </a:r>
            <a:r>
              <a:rPr sz="1150" spc="5" dirty="0">
                <a:latin typeface="Verdana"/>
                <a:cs typeface="Verdana"/>
              </a:rPr>
              <a:t>ен</a:t>
            </a:r>
            <a:r>
              <a:rPr sz="1150" spc="-20" dirty="0">
                <a:latin typeface="Verdana"/>
                <a:cs typeface="Verdana"/>
              </a:rPr>
              <a:t>и</a:t>
            </a:r>
            <a:r>
              <a:rPr sz="1150" dirty="0">
                <a:latin typeface="Verdana"/>
                <a:cs typeface="Verdana"/>
              </a:rPr>
              <a:t>я</a:t>
            </a:r>
            <a:r>
              <a:rPr sz="1150" spc="15" dirty="0">
                <a:latin typeface="Verdana"/>
                <a:cs typeface="Verdana"/>
              </a:rPr>
              <a:t> </a:t>
            </a:r>
            <a:r>
              <a:rPr sz="1150" dirty="0">
                <a:latin typeface="Verdana"/>
                <a:cs typeface="Verdana"/>
              </a:rPr>
              <a:t>о</a:t>
            </a:r>
            <a:r>
              <a:rPr sz="1150" spc="-75" dirty="0">
                <a:latin typeface="Verdana"/>
                <a:cs typeface="Verdana"/>
              </a:rPr>
              <a:t> </a:t>
            </a:r>
            <a:r>
              <a:rPr sz="1150" spc="-15" dirty="0">
                <a:latin typeface="Verdana"/>
                <a:cs typeface="Verdana"/>
              </a:rPr>
              <a:t>б</a:t>
            </a:r>
            <a:r>
              <a:rPr sz="1150" spc="-10" dirty="0">
                <a:latin typeface="Verdana"/>
                <a:cs typeface="Verdana"/>
              </a:rPr>
              <a:t>ю</a:t>
            </a:r>
            <a:r>
              <a:rPr sz="1150" dirty="0">
                <a:latin typeface="Verdana"/>
                <a:cs typeface="Verdana"/>
              </a:rPr>
              <a:t>д</a:t>
            </a:r>
            <a:r>
              <a:rPr sz="1150" spc="-10" dirty="0">
                <a:latin typeface="Verdana"/>
                <a:cs typeface="Verdana"/>
              </a:rPr>
              <a:t>ж</a:t>
            </a:r>
            <a:r>
              <a:rPr sz="1150" spc="5" dirty="0">
                <a:latin typeface="Verdana"/>
                <a:cs typeface="Verdana"/>
              </a:rPr>
              <a:t>е</a:t>
            </a:r>
            <a:r>
              <a:rPr sz="1150" dirty="0">
                <a:latin typeface="Verdana"/>
                <a:cs typeface="Verdana"/>
              </a:rPr>
              <a:t>те</a:t>
            </a:r>
            <a:r>
              <a:rPr sz="1150" spc="-80" dirty="0">
                <a:latin typeface="Verdana"/>
                <a:cs typeface="Verdana"/>
              </a:rPr>
              <a:t> </a:t>
            </a:r>
            <a:r>
              <a:rPr sz="1150" spc="-20" dirty="0">
                <a:latin typeface="Verdana"/>
                <a:cs typeface="Verdana"/>
              </a:rPr>
              <a:t>с</a:t>
            </a:r>
            <a:r>
              <a:rPr sz="1150" spc="5" dirty="0">
                <a:latin typeface="Verdana"/>
                <a:cs typeface="Verdana"/>
              </a:rPr>
              <a:t>е</a:t>
            </a:r>
            <a:r>
              <a:rPr sz="1150" dirty="0">
                <a:latin typeface="Verdana"/>
                <a:cs typeface="Verdana"/>
              </a:rPr>
              <a:t>л</a:t>
            </a:r>
            <a:r>
              <a:rPr sz="1150" spc="-10" dirty="0">
                <a:latin typeface="Verdana"/>
                <a:cs typeface="Verdana"/>
              </a:rPr>
              <a:t>ь</a:t>
            </a:r>
            <a:r>
              <a:rPr sz="1150" spc="5" dirty="0">
                <a:latin typeface="Verdana"/>
                <a:cs typeface="Verdana"/>
              </a:rPr>
              <a:t>с</a:t>
            </a:r>
            <a:r>
              <a:rPr sz="1150" spc="-15" dirty="0">
                <a:latin typeface="Verdana"/>
                <a:cs typeface="Verdana"/>
              </a:rPr>
              <a:t>к</a:t>
            </a:r>
            <a:r>
              <a:rPr sz="1150" dirty="0">
                <a:latin typeface="Verdana"/>
                <a:cs typeface="Verdana"/>
              </a:rPr>
              <a:t>ого</a:t>
            </a:r>
            <a:endParaRPr sz="1150">
              <a:latin typeface="Verdana"/>
              <a:cs typeface="Verdana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3265170" y="5737313"/>
            <a:ext cx="5644515" cy="488950"/>
            <a:chOff x="3265170" y="5737313"/>
            <a:chExt cx="5644515" cy="488950"/>
          </a:xfrm>
        </p:grpSpPr>
        <p:pic>
          <p:nvPicPr>
            <p:cNvPr id="3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270250" y="5742736"/>
              <a:ext cx="1499870" cy="272961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825619" y="5767095"/>
              <a:ext cx="1179829" cy="24860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696458" y="5737313"/>
              <a:ext cx="3212845" cy="27838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265170" y="6085357"/>
              <a:ext cx="1333118" cy="14065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645787" y="6090208"/>
              <a:ext cx="2425572" cy="135801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135114" y="6090208"/>
              <a:ext cx="1149603" cy="135801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1060500" y="1594485"/>
            <a:ext cx="1556385" cy="85026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 marR="5080">
              <a:lnSpc>
                <a:spcPct val="85500"/>
              </a:lnSpc>
              <a:spcBef>
                <a:spcPts val="440"/>
              </a:spcBef>
            </a:pPr>
            <a:r>
              <a:rPr sz="2000" spc="-35" dirty="0">
                <a:solidFill>
                  <a:srgbClr val="FFFFEC"/>
                </a:solidFill>
                <a:latin typeface="Microsoft Sans Serif"/>
                <a:cs typeface="Microsoft Sans Serif"/>
              </a:rPr>
              <a:t>Со</a:t>
            </a:r>
            <a:r>
              <a:rPr sz="2000" spc="-20" dirty="0">
                <a:solidFill>
                  <a:srgbClr val="FFFFEC"/>
                </a:solidFill>
                <a:latin typeface="Microsoft Sans Serif"/>
                <a:cs typeface="Microsoft Sans Serif"/>
              </a:rPr>
              <a:t>с</a:t>
            </a:r>
            <a:r>
              <a:rPr sz="2000" spc="-5" dirty="0">
                <a:solidFill>
                  <a:srgbClr val="FFFFEC"/>
                </a:solidFill>
                <a:latin typeface="Microsoft Sans Serif"/>
                <a:cs typeface="Microsoft Sans Serif"/>
              </a:rPr>
              <a:t>т</a:t>
            </a:r>
            <a:r>
              <a:rPr sz="2000" spc="-35" dirty="0">
                <a:solidFill>
                  <a:srgbClr val="FFFFEC"/>
                </a:solidFill>
                <a:latin typeface="Microsoft Sans Serif"/>
                <a:cs typeface="Microsoft Sans Serif"/>
              </a:rPr>
              <a:t>а</a:t>
            </a:r>
            <a:r>
              <a:rPr sz="2000" dirty="0">
                <a:solidFill>
                  <a:srgbClr val="FFFFEC"/>
                </a:solidFill>
                <a:latin typeface="Microsoft Sans Serif"/>
                <a:cs typeface="Microsoft Sans Serif"/>
              </a:rPr>
              <a:t>в</a:t>
            </a:r>
            <a:r>
              <a:rPr sz="2000" spc="-35" dirty="0">
                <a:solidFill>
                  <a:srgbClr val="FFFFEC"/>
                </a:solidFill>
                <a:latin typeface="Microsoft Sans Serif"/>
                <a:cs typeface="Microsoft Sans Serif"/>
              </a:rPr>
              <a:t>ле</a:t>
            </a:r>
            <a:r>
              <a:rPr sz="2000" spc="-15" dirty="0">
                <a:solidFill>
                  <a:srgbClr val="FFFFEC"/>
                </a:solidFill>
                <a:latin typeface="Microsoft Sans Serif"/>
                <a:cs typeface="Microsoft Sans Serif"/>
              </a:rPr>
              <a:t>ние  </a:t>
            </a:r>
            <a:r>
              <a:rPr sz="2000" spc="-30" dirty="0">
                <a:solidFill>
                  <a:srgbClr val="FFFFEC"/>
                </a:solidFill>
                <a:latin typeface="Microsoft Sans Serif"/>
                <a:cs typeface="Microsoft Sans Serif"/>
              </a:rPr>
              <a:t>проекта </a:t>
            </a:r>
            <a:r>
              <a:rPr sz="2000" spc="-25" dirty="0">
                <a:solidFill>
                  <a:srgbClr val="FFFFEC"/>
                </a:solidFill>
                <a:latin typeface="Microsoft Sans Serif"/>
                <a:cs typeface="Microsoft Sans Serif"/>
              </a:rPr>
              <a:t> бюджета</a:t>
            </a:r>
            <a:endParaRPr sz="2000">
              <a:latin typeface="Microsoft Sans Serif"/>
              <a:cs typeface="Microsoft Sans Serif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3184969" y="1539049"/>
            <a:ext cx="5876925" cy="1317625"/>
            <a:chOff x="3184969" y="1539049"/>
            <a:chExt cx="5876925" cy="1317625"/>
          </a:xfrm>
        </p:grpSpPr>
        <p:sp>
          <p:nvSpPr>
            <p:cNvPr id="44" name="object 44"/>
            <p:cNvSpPr/>
            <p:nvPr/>
          </p:nvSpPr>
          <p:spPr>
            <a:xfrm>
              <a:off x="3203448" y="1557527"/>
              <a:ext cx="5836920" cy="1277620"/>
            </a:xfrm>
            <a:custGeom>
              <a:avLst/>
              <a:gdLst/>
              <a:ahLst/>
              <a:cxnLst/>
              <a:rect l="l" t="t" r="r" b="b"/>
              <a:pathLst>
                <a:path w="5836920" h="1277620">
                  <a:moveTo>
                    <a:pt x="5836920" y="0"/>
                  </a:moveTo>
                  <a:lnTo>
                    <a:pt x="0" y="0"/>
                  </a:lnTo>
                  <a:lnTo>
                    <a:pt x="0" y="1277112"/>
                  </a:lnTo>
                  <a:lnTo>
                    <a:pt x="5836920" y="1277112"/>
                  </a:lnTo>
                  <a:lnTo>
                    <a:pt x="5836920" y="0"/>
                  </a:lnTo>
                  <a:close/>
                </a:path>
              </a:pathLst>
            </a:custGeom>
            <a:solidFill>
              <a:srgbClr val="F5F5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204972" y="1559051"/>
              <a:ext cx="5836920" cy="1277620"/>
            </a:xfrm>
            <a:custGeom>
              <a:avLst/>
              <a:gdLst/>
              <a:ahLst/>
              <a:cxnLst/>
              <a:rect l="l" t="t" r="r" b="b"/>
              <a:pathLst>
                <a:path w="5836920" h="1277620">
                  <a:moveTo>
                    <a:pt x="0" y="1277112"/>
                  </a:moveTo>
                  <a:lnTo>
                    <a:pt x="5836920" y="1277112"/>
                  </a:lnTo>
                  <a:lnTo>
                    <a:pt x="5836920" y="0"/>
                  </a:lnTo>
                  <a:lnTo>
                    <a:pt x="0" y="0"/>
                  </a:lnTo>
                  <a:lnTo>
                    <a:pt x="0" y="1277112"/>
                  </a:lnTo>
                  <a:close/>
                </a:path>
              </a:pathLst>
            </a:custGeom>
            <a:ln w="39624">
              <a:solidFill>
                <a:srgbClr val="ACAC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236976" y="1578863"/>
              <a:ext cx="5800725" cy="1249680"/>
            </a:xfrm>
            <a:custGeom>
              <a:avLst/>
              <a:gdLst/>
              <a:ahLst/>
              <a:cxnLst/>
              <a:rect l="l" t="t" r="r" b="b"/>
              <a:pathLst>
                <a:path w="5800725" h="1249680">
                  <a:moveTo>
                    <a:pt x="5800344" y="0"/>
                  </a:moveTo>
                  <a:lnTo>
                    <a:pt x="0" y="0"/>
                  </a:lnTo>
                  <a:lnTo>
                    <a:pt x="0" y="1249679"/>
                  </a:lnTo>
                  <a:lnTo>
                    <a:pt x="5800344" y="1249679"/>
                  </a:lnTo>
                  <a:lnTo>
                    <a:pt x="5800344" y="0"/>
                  </a:lnTo>
                  <a:close/>
                </a:path>
              </a:pathLst>
            </a:custGeom>
            <a:solidFill>
              <a:srgbClr val="F4F6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236976" y="1578863"/>
              <a:ext cx="5800725" cy="1249680"/>
            </a:xfrm>
            <a:custGeom>
              <a:avLst/>
              <a:gdLst/>
              <a:ahLst/>
              <a:cxnLst/>
              <a:rect l="l" t="t" r="r" b="b"/>
              <a:pathLst>
                <a:path w="5800725" h="1249680">
                  <a:moveTo>
                    <a:pt x="0" y="1249679"/>
                  </a:moveTo>
                  <a:lnTo>
                    <a:pt x="5800344" y="1249679"/>
                  </a:lnTo>
                  <a:lnTo>
                    <a:pt x="5800344" y="0"/>
                  </a:lnTo>
                  <a:lnTo>
                    <a:pt x="0" y="0"/>
                  </a:lnTo>
                  <a:lnTo>
                    <a:pt x="0" y="1249679"/>
                  </a:lnTo>
                  <a:close/>
                </a:path>
              </a:pathLst>
            </a:custGeom>
            <a:ln w="12192">
              <a:solidFill>
                <a:srgbClr val="416F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320034" y="1730755"/>
              <a:ext cx="440055" cy="109855"/>
            </a:xfrm>
            <a:custGeom>
              <a:avLst/>
              <a:gdLst/>
              <a:ahLst/>
              <a:cxnLst/>
              <a:rect l="l" t="t" r="r" b="b"/>
              <a:pathLst>
                <a:path w="440054" h="109855">
                  <a:moveTo>
                    <a:pt x="32130" y="5207"/>
                  </a:moveTo>
                  <a:lnTo>
                    <a:pt x="0" y="5207"/>
                  </a:lnTo>
                  <a:lnTo>
                    <a:pt x="0" y="107188"/>
                  </a:lnTo>
                  <a:lnTo>
                    <a:pt x="12953" y="107188"/>
                  </a:lnTo>
                  <a:lnTo>
                    <a:pt x="12953" y="69215"/>
                  </a:lnTo>
                  <a:lnTo>
                    <a:pt x="32765" y="69215"/>
                  </a:lnTo>
                  <a:lnTo>
                    <a:pt x="38480" y="68326"/>
                  </a:lnTo>
                  <a:lnTo>
                    <a:pt x="47625" y="64770"/>
                  </a:lnTo>
                  <a:lnTo>
                    <a:pt x="51562" y="62103"/>
                  </a:lnTo>
                  <a:lnTo>
                    <a:pt x="55825" y="57658"/>
                  </a:lnTo>
                  <a:lnTo>
                    <a:pt x="12953" y="57658"/>
                  </a:lnTo>
                  <a:lnTo>
                    <a:pt x="12953" y="16891"/>
                  </a:lnTo>
                  <a:lnTo>
                    <a:pt x="57952" y="16891"/>
                  </a:lnTo>
                  <a:lnTo>
                    <a:pt x="55499" y="14224"/>
                  </a:lnTo>
                  <a:lnTo>
                    <a:pt x="37083" y="5715"/>
                  </a:lnTo>
                  <a:lnTo>
                    <a:pt x="32130" y="5207"/>
                  </a:lnTo>
                  <a:close/>
                </a:path>
                <a:path w="440054" h="109855">
                  <a:moveTo>
                    <a:pt x="57952" y="16891"/>
                  </a:moveTo>
                  <a:lnTo>
                    <a:pt x="29717" y="16891"/>
                  </a:lnTo>
                  <a:lnTo>
                    <a:pt x="33146" y="17145"/>
                  </a:lnTo>
                  <a:lnTo>
                    <a:pt x="38480" y="18415"/>
                  </a:lnTo>
                  <a:lnTo>
                    <a:pt x="50037" y="32893"/>
                  </a:lnTo>
                  <a:lnTo>
                    <a:pt x="50037" y="39370"/>
                  </a:lnTo>
                  <a:lnTo>
                    <a:pt x="36449" y="56134"/>
                  </a:lnTo>
                  <a:lnTo>
                    <a:pt x="33274" y="57150"/>
                  </a:lnTo>
                  <a:lnTo>
                    <a:pt x="28955" y="57658"/>
                  </a:lnTo>
                  <a:lnTo>
                    <a:pt x="55825" y="57658"/>
                  </a:lnTo>
                  <a:lnTo>
                    <a:pt x="63373" y="40513"/>
                  </a:lnTo>
                  <a:lnTo>
                    <a:pt x="63319" y="29845"/>
                  </a:lnTo>
                  <a:lnTo>
                    <a:pt x="62356" y="25273"/>
                  </a:lnTo>
                  <a:lnTo>
                    <a:pt x="60325" y="21336"/>
                  </a:lnTo>
                  <a:lnTo>
                    <a:pt x="58419" y="17399"/>
                  </a:lnTo>
                  <a:lnTo>
                    <a:pt x="57952" y="16891"/>
                  </a:lnTo>
                  <a:close/>
                </a:path>
                <a:path w="440054" h="109855">
                  <a:moveTo>
                    <a:pt x="131459" y="40259"/>
                  </a:moveTo>
                  <a:lnTo>
                    <a:pt x="105790" y="40259"/>
                  </a:lnTo>
                  <a:lnTo>
                    <a:pt x="108330" y="40386"/>
                  </a:lnTo>
                  <a:lnTo>
                    <a:pt x="113156" y="41148"/>
                  </a:lnTo>
                  <a:lnTo>
                    <a:pt x="122554" y="51816"/>
                  </a:lnTo>
                  <a:lnTo>
                    <a:pt x="122554" y="56642"/>
                  </a:lnTo>
                  <a:lnTo>
                    <a:pt x="115442" y="57023"/>
                  </a:lnTo>
                  <a:lnTo>
                    <a:pt x="108838" y="57531"/>
                  </a:lnTo>
                  <a:lnTo>
                    <a:pt x="74294" y="74549"/>
                  </a:lnTo>
                  <a:lnTo>
                    <a:pt x="73025" y="79248"/>
                  </a:lnTo>
                  <a:lnTo>
                    <a:pt x="73025" y="92075"/>
                  </a:lnTo>
                  <a:lnTo>
                    <a:pt x="75311" y="97917"/>
                  </a:lnTo>
                  <a:lnTo>
                    <a:pt x="84454" y="107061"/>
                  </a:lnTo>
                  <a:lnTo>
                    <a:pt x="90042" y="109347"/>
                  </a:lnTo>
                  <a:lnTo>
                    <a:pt x="100075" y="109347"/>
                  </a:lnTo>
                  <a:lnTo>
                    <a:pt x="103250" y="108966"/>
                  </a:lnTo>
                  <a:lnTo>
                    <a:pt x="105790" y="108204"/>
                  </a:lnTo>
                  <a:lnTo>
                    <a:pt x="108457" y="107569"/>
                  </a:lnTo>
                  <a:lnTo>
                    <a:pt x="120014" y="100838"/>
                  </a:lnTo>
                  <a:lnTo>
                    <a:pt x="121538" y="99822"/>
                  </a:lnTo>
                  <a:lnTo>
                    <a:pt x="122554" y="99060"/>
                  </a:lnTo>
                  <a:lnTo>
                    <a:pt x="134746" y="99060"/>
                  </a:lnTo>
                  <a:lnTo>
                    <a:pt x="134746" y="97282"/>
                  </a:lnTo>
                  <a:lnTo>
                    <a:pt x="95757" y="97282"/>
                  </a:lnTo>
                  <a:lnTo>
                    <a:pt x="91948" y="96266"/>
                  </a:lnTo>
                  <a:lnTo>
                    <a:pt x="86994" y="91821"/>
                  </a:lnTo>
                  <a:lnTo>
                    <a:pt x="85725" y="88519"/>
                  </a:lnTo>
                  <a:lnTo>
                    <a:pt x="85725" y="80264"/>
                  </a:lnTo>
                  <a:lnTo>
                    <a:pt x="114553" y="67691"/>
                  </a:lnTo>
                  <a:lnTo>
                    <a:pt x="118871" y="67310"/>
                  </a:lnTo>
                  <a:lnTo>
                    <a:pt x="122554" y="67056"/>
                  </a:lnTo>
                  <a:lnTo>
                    <a:pt x="134746" y="67056"/>
                  </a:lnTo>
                  <a:lnTo>
                    <a:pt x="134746" y="50419"/>
                  </a:lnTo>
                  <a:lnTo>
                    <a:pt x="134112" y="46228"/>
                  </a:lnTo>
                  <a:lnTo>
                    <a:pt x="132587" y="42926"/>
                  </a:lnTo>
                  <a:lnTo>
                    <a:pt x="131459" y="40259"/>
                  </a:lnTo>
                  <a:close/>
                </a:path>
                <a:path w="440054" h="109855">
                  <a:moveTo>
                    <a:pt x="134746" y="99060"/>
                  </a:moveTo>
                  <a:lnTo>
                    <a:pt x="122554" y="99060"/>
                  </a:lnTo>
                  <a:lnTo>
                    <a:pt x="122554" y="107188"/>
                  </a:lnTo>
                  <a:lnTo>
                    <a:pt x="134746" y="107188"/>
                  </a:lnTo>
                  <a:lnTo>
                    <a:pt x="134746" y="99060"/>
                  </a:lnTo>
                  <a:close/>
                </a:path>
                <a:path w="440054" h="109855">
                  <a:moveTo>
                    <a:pt x="134746" y="67056"/>
                  </a:moveTo>
                  <a:lnTo>
                    <a:pt x="122554" y="67056"/>
                  </a:lnTo>
                  <a:lnTo>
                    <a:pt x="122554" y="88392"/>
                  </a:lnTo>
                  <a:lnTo>
                    <a:pt x="119633" y="90805"/>
                  </a:lnTo>
                  <a:lnTo>
                    <a:pt x="116331" y="92964"/>
                  </a:lnTo>
                  <a:lnTo>
                    <a:pt x="112775" y="94742"/>
                  </a:lnTo>
                  <a:lnTo>
                    <a:pt x="109219" y="96393"/>
                  </a:lnTo>
                  <a:lnTo>
                    <a:pt x="105282" y="97282"/>
                  </a:lnTo>
                  <a:lnTo>
                    <a:pt x="134746" y="97282"/>
                  </a:lnTo>
                  <a:lnTo>
                    <a:pt x="134746" y="67056"/>
                  </a:lnTo>
                  <a:close/>
                </a:path>
                <a:path w="440054" h="109855">
                  <a:moveTo>
                    <a:pt x="108330" y="28829"/>
                  </a:moveTo>
                  <a:lnTo>
                    <a:pt x="98805" y="28829"/>
                  </a:lnTo>
                  <a:lnTo>
                    <a:pt x="94361" y="29337"/>
                  </a:lnTo>
                  <a:lnTo>
                    <a:pt x="85343" y="30861"/>
                  </a:lnTo>
                  <a:lnTo>
                    <a:pt x="81914" y="31623"/>
                  </a:lnTo>
                  <a:lnTo>
                    <a:pt x="79501" y="32385"/>
                  </a:lnTo>
                  <a:lnTo>
                    <a:pt x="79501" y="45466"/>
                  </a:lnTo>
                  <a:lnTo>
                    <a:pt x="80137" y="45466"/>
                  </a:lnTo>
                  <a:lnTo>
                    <a:pt x="84327" y="43688"/>
                  </a:lnTo>
                  <a:lnTo>
                    <a:pt x="88391" y="42418"/>
                  </a:lnTo>
                  <a:lnTo>
                    <a:pt x="96265" y="40640"/>
                  </a:lnTo>
                  <a:lnTo>
                    <a:pt x="99949" y="40259"/>
                  </a:lnTo>
                  <a:lnTo>
                    <a:pt x="131459" y="40259"/>
                  </a:lnTo>
                  <a:lnTo>
                    <a:pt x="131190" y="39624"/>
                  </a:lnTo>
                  <a:lnTo>
                    <a:pt x="129158" y="36830"/>
                  </a:lnTo>
                  <a:lnTo>
                    <a:pt x="126364" y="34798"/>
                  </a:lnTo>
                  <a:lnTo>
                    <a:pt x="123570" y="32639"/>
                  </a:lnTo>
                  <a:lnTo>
                    <a:pt x="120268" y="31115"/>
                  </a:lnTo>
                  <a:lnTo>
                    <a:pt x="112775" y="29337"/>
                  </a:lnTo>
                  <a:lnTo>
                    <a:pt x="108330" y="28829"/>
                  </a:lnTo>
                  <a:close/>
                </a:path>
                <a:path w="440054" h="109855">
                  <a:moveTo>
                    <a:pt x="215518" y="0"/>
                  </a:moveTo>
                  <a:lnTo>
                    <a:pt x="213105" y="254"/>
                  </a:lnTo>
                  <a:lnTo>
                    <a:pt x="210438" y="381"/>
                  </a:lnTo>
                  <a:lnTo>
                    <a:pt x="204596" y="889"/>
                  </a:lnTo>
                  <a:lnTo>
                    <a:pt x="165353" y="13716"/>
                  </a:lnTo>
                  <a:lnTo>
                    <a:pt x="163067" y="16129"/>
                  </a:lnTo>
                  <a:lnTo>
                    <a:pt x="161036" y="19304"/>
                  </a:lnTo>
                  <a:lnTo>
                    <a:pt x="159385" y="23241"/>
                  </a:lnTo>
                  <a:lnTo>
                    <a:pt x="157733" y="27051"/>
                  </a:lnTo>
                  <a:lnTo>
                    <a:pt x="153049" y="68199"/>
                  </a:lnTo>
                  <a:lnTo>
                    <a:pt x="153924" y="76073"/>
                  </a:lnTo>
                  <a:lnTo>
                    <a:pt x="155701" y="82677"/>
                  </a:lnTo>
                  <a:lnTo>
                    <a:pt x="157352" y="89281"/>
                  </a:lnTo>
                  <a:lnTo>
                    <a:pt x="160019" y="94742"/>
                  </a:lnTo>
                  <a:lnTo>
                    <a:pt x="163449" y="99060"/>
                  </a:lnTo>
                  <a:lnTo>
                    <a:pt x="166242" y="102616"/>
                  </a:lnTo>
                  <a:lnTo>
                    <a:pt x="169544" y="105156"/>
                  </a:lnTo>
                  <a:lnTo>
                    <a:pt x="177418" y="108458"/>
                  </a:lnTo>
                  <a:lnTo>
                    <a:pt x="181737" y="109347"/>
                  </a:lnTo>
                  <a:lnTo>
                    <a:pt x="186436" y="109347"/>
                  </a:lnTo>
                  <a:lnTo>
                    <a:pt x="193294" y="108634"/>
                  </a:lnTo>
                  <a:lnTo>
                    <a:pt x="199580" y="106505"/>
                  </a:lnTo>
                  <a:lnTo>
                    <a:pt x="205295" y="102971"/>
                  </a:lnTo>
                  <a:lnTo>
                    <a:pt x="210306" y="98171"/>
                  </a:lnTo>
                  <a:lnTo>
                    <a:pt x="184276" y="98171"/>
                  </a:lnTo>
                  <a:lnTo>
                    <a:pt x="181737" y="97663"/>
                  </a:lnTo>
                  <a:lnTo>
                    <a:pt x="165607" y="68199"/>
                  </a:lnTo>
                  <a:lnTo>
                    <a:pt x="165607" y="57658"/>
                  </a:lnTo>
                  <a:lnTo>
                    <a:pt x="165777" y="55626"/>
                  </a:lnTo>
                  <a:lnTo>
                    <a:pt x="165862" y="53213"/>
                  </a:lnTo>
                  <a:lnTo>
                    <a:pt x="182879" y="45212"/>
                  </a:lnTo>
                  <a:lnTo>
                    <a:pt x="213994" y="45212"/>
                  </a:lnTo>
                  <a:lnTo>
                    <a:pt x="210946" y="42037"/>
                  </a:lnTo>
                  <a:lnTo>
                    <a:pt x="166242" y="42037"/>
                  </a:lnTo>
                  <a:lnTo>
                    <a:pt x="166624" y="38608"/>
                  </a:lnTo>
                  <a:lnTo>
                    <a:pt x="167386" y="34798"/>
                  </a:lnTo>
                  <a:lnTo>
                    <a:pt x="168528" y="30988"/>
                  </a:lnTo>
                  <a:lnTo>
                    <a:pt x="169671" y="27051"/>
                  </a:lnTo>
                  <a:lnTo>
                    <a:pt x="171450" y="23876"/>
                  </a:lnTo>
                  <a:lnTo>
                    <a:pt x="173736" y="21463"/>
                  </a:lnTo>
                  <a:lnTo>
                    <a:pt x="175767" y="19177"/>
                  </a:lnTo>
                  <a:lnTo>
                    <a:pt x="207010" y="12446"/>
                  </a:lnTo>
                  <a:lnTo>
                    <a:pt x="209803" y="12192"/>
                  </a:lnTo>
                  <a:lnTo>
                    <a:pt x="215518" y="11938"/>
                  </a:lnTo>
                  <a:lnTo>
                    <a:pt x="215518" y="0"/>
                  </a:lnTo>
                  <a:close/>
                </a:path>
                <a:path w="440054" h="109855">
                  <a:moveTo>
                    <a:pt x="213994" y="45212"/>
                  </a:moveTo>
                  <a:lnTo>
                    <a:pt x="193039" y="45212"/>
                  </a:lnTo>
                  <a:lnTo>
                    <a:pt x="198119" y="47244"/>
                  </a:lnTo>
                  <a:lnTo>
                    <a:pt x="202056" y="51435"/>
                  </a:lnTo>
                  <a:lnTo>
                    <a:pt x="205866" y="55626"/>
                  </a:lnTo>
                  <a:lnTo>
                    <a:pt x="207771" y="61849"/>
                  </a:lnTo>
                  <a:lnTo>
                    <a:pt x="207771" y="78994"/>
                  </a:lnTo>
                  <a:lnTo>
                    <a:pt x="205993" y="85725"/>
                  </a:lnTo>
                  <a:lnTo>
                    <a:pt x="198627" y="95631"/>
                  </a:lnTo>
                  <a:lnTo>
                    <a:pt x="193420" y="98171"/>
                  </a:lnTo>
                  <a:lnTo>
                    <a:pt x="210306" y="98171"/>
                  </a:lnTo>
                  <a:lnTo>
                    <a:pt x="220217" y="63500"/>
                  </a:lnTo>
                  <a:lnTo>
                    <a:pt x="219455" y="58166"/>
                  </a:lnTo>
                  <a:lnTo>
                    <a:pt x="217677" y="53213"/>
                  </a:lnTo>
                  <a:lnTo>
                    <a:pt x="216280" y="49022"/>
                  </a:lnTo>
                  <a:lnTo>
                    <a:pt x="213994" y="45212"/>
                  </a:lnTo>
                  <a:close/>
                </a:path>
                <a:path w="440054" h="109855">
                  <a:moveTo>
                    <a:pt x="193420" y="33401"/>
                  </a:moveTo>
                  <a:lnTo>
                    <a:pt x="185038" y="33401"/>
                  </a:lnTo>
                  <a:lnTo>
                    <a:pt x="180848" y="34163"/>
                  </a:lnTo>
                  <a:lnTo>
                    <a:pt x="177037" y="35941"/>
                  </a:lnTo>
                  <a:lnTo>
                    <a:pt x="173100" y="37592"/>
                  </a:lnTo>
                  <a:lnTo>
                    <a:pt x="169544" y="39624"/>
                  </a:lnTo>
                  <a:lnTo>
                    <a:pt x="166242" y="42037"/>
                  </a:lnTo>
                  <a:lnTo>
                    <a:pt x="210946" y="42037"/>
                  </a:lnTo>
                  <a:lnTo>
                    <a:pt x="208152" y="39116"/>
                  </a:lnTo>
                  <a:lnTo>
                    <a:pt x="204977" y="36957"/>
                  </a:lnTo>
                  <a:lnTo>
                    <a:pt x="201167" y="35560"/>
                  </a:lnTo>
                  <a:lnTo>
                    <a:pt x="197357" y="34036"/>
                  </a:lnTo>
                  <a:lnTo>
                    <a:pt x="193420" y="33401"/>
                  </a:lnTo>
                  <a:close/>
                </a:path>
                <a:path w="440054" h="109855">
                  <a:moveTo>
                    <a:pt x="265302" y="28575"/>
                  </a:moveTo>
                  <a:lnTo>
                    <a:pt x="233934" y="52276"/>
                  </a:lnTo>
                  <a:lnTo>
                    <a:pt x="231648" y="68961"/>
                  </a:lnTo>
                  <a:lnTo>
                    <a:pt x="232219" y="77817"/>
                  </a:lnTo>
                  <a:lnTo>
                    <a:pt x="257972" y="108660"/>
                  </a:lnTo>
                  <a:lnTo>
                    <a:pt x="265302" y="109347"/>
                  </a:lnTo>
                  <a:lnTo>
                    <a:pt x="272542" y="108660"/>
                  </a:lnTo>
                  <a:lnTo>
                    <a:pt x="279019" y="106616"/>
                  </a:lnTo>
                  <a:lnTo>
                    <a:pt x="284734" y="103239"/>
                  </a:lnTo>
                  <a:lnTo>
                    <a:pt x="289687" y="98552"/>
                  </a:lnTo>
                  <a:lnTo>
                    <a:pt x="289939" y="98171"/>
                  </a:lnTo>
                  <a:lnTo>
                    <a:pt x="258699" y="98171"/>
                  </a:lnTo>
                  <a:lnTo>
                    <a:pt x="253491" y="95758"/>
                  </a:lnTo>
                  <a:lnTo>
                    <a:pt x="246125" y="85852"/>
                  </a:lnTo>
                  <a:lnTo>
                    <a:pt x="244348" y="78613"/>
                  </a:lnTo>
                  <a:lnTo>
                    <a:pt x="244348" y="59055"/>
                  </a:lnTo>
                  <a:lnTo>
                    <a:pt x="246125" y="51689"/>
                  </a:lnTo>
                  <a:lnTo>
                    <a:pt x="253491" y="42037"/>
                  </a:lnTo>
                  <a:lnTo>
                    <a:pt x="258571" y="39624"/>
                  </a:lnTo>
                  <a:lnTo>
                    <a:pt x="289771" y="39624"/>
                  </a:lnTo>
                  <a:lnTo>
                    <a:pt x="284733" y="34736"/>
                  </a:lnTo>
                  <a:lnTo>
                    <a:pt x="279018" y="31321"/>
                  </a:lnTo>
                  <a:lnTo>
                    <a:pt x="272541" y="29263"/>
                  </a:lnTo>
                  <a:lnTo>
                    <a:pt x="265302" y="28575"/>
                  </a:lnTo>
                  <a:close/>
                </a:path>
                <a:path w="440054" h="109855">
                  <a:moveTo>
                    <a:pt x="289771" y="39624"/>
                  </a:moveTo>
                  <a:lnTo>
                    <a:pt x="271779" y="39624"/>
                  </a:lnTo>
                  <a:lnTo>
                    <a:pt x="276860" y="42037"/>
                  </a:lnTo>
                  <a:lnTo>
                    <a:pt x="284225" y="51689"/>
                  </a:lnTo>
                  <a:lnTo>
                    <a:pt x="286130" y="59055"/>
                  </a:lnTo>
                  <a:lnTo>
                    <a:pt x="286130" y="78613"/>
                  </a:lnTo>
                  <a:lnTo>
                    <a:pt x="284225" y="85979"/>
                  </a:lnTo>
                  <a:lnTo>
                    <a:pt x="280542" y="90805"/>
                  </a:lnTo>
                  <a:lnTo>
                    <a:pt x="276860" y="95758"/>
                  </a:lnTo>
                  <a:lnTo>
                    <a:pt x="271779" y="98171"/>
                  </a:lnTo>
                  <a:lnTo>
                    <a:pt x="289939" y="98171"/>
                  </a:lnTo>
                  <a:lnTo>
                    <a:pt x="293614" y="92624"/>
                  </a:lnTo>
                  <a:lnTo>
                    <a:pt x="296433" y="85709"/>
                  </a:lnTo>
                  <a:lnTo>
                    <a:pt x="298134" y="77817"/>
                  </a:lnTo>
                  <a:lnTo>
                    <a:pt x="298703" y="68961"/>
                  </a:lnTo>
                  <a:lnTo>
                    <a:pt x="298134" y="60124"/>
                  </a:lnTo>
                  <a:lnTo>
                    <a:pt x="296433" y="52276"/>
                  </a:lnTo>
                  <a:lnTo>
                    <a:pt x="293614" y="45404"/>
                  </a:lnTo>
                  <a:lnTo>
                    <a:pt x="289771" y="39624"/>
                  </a:lnTo>
                  <a:close/>
                </a:path>
                <a:path w="440054" h="109855">
                  <a:moveTo>
                    <a:pt x="346201" y="42037"/>
                  </a:moveTo>
                  <a:lnTo>
                    <a:pt x="334010" y="42037"/>
                  </a:lnTo>
                  <a:lnTo>
                    <a:pt x="334010" y="107188"/>
                  </a:lnTo>
                  <a:lnTo>
                    <a:pt x="346201" y="107188"/>
                  </a:lnTo>
                  <a:lnTo>
                    <a:pt x="346201" y="42037"/>
                  </a:lnTo>
                  <a:close/>
                </a:path>
                <a:path w="440054" h="109855">
                  <a:moveTo>
                    <a:pt x="372490" y="30734"/>
                  </a:moveTo>
                  <a:lnTo>
                    <a:pt x="307720" y="30734"/>
                  </a:lnTo>
                  <a:lnTo>
                    <a:pt x="307720" y="42037"/>
                  </a:lnTo>
                  <a:lnTo>
                    <a:pt x="372490" y="42037"/>
                  </a:lnTo>
                  <a:lnTo>
                    <a:pt x="372490" y="30734"/>
                  </a:lnTo>
                  <a:close/>
                </a:path>
                <a:path w="440054" h="109855">
                  <a:moveTo>
                    <a:pt x="436259" y="40259"/>
                  </a:moveTo>
                  <a:lnTo>
                    <a:pt x="410590" y="40259"/>
                  </a:lnTo>
                  <a:lnTo>
                    <a:pt x="413130" y="40386"/>
                  </a:lnTo>
                  <a:lnTo>
                    <a:pt x="417956" y="41148"/>
                  </a:lnTo>
                  <a:lnTo>
                    <a:pt x="427354" y="51816"/>
                  </a:lnTo>
                  <a:lnTo>
                    <a:pt x="427354" y="56642"/>
                  </a:lnTo>
                  <a:lnTo>
                    <a:pt x="420242" y="57023"/>
                  </a:lnTo>
                  <a:lnTo>
                    <a:pt x="413638" y="57531"/>
                  </a:lnTo>
                  <a:lnTo>
                    <a:pt x="379094" y="74549"/>
                  </a:lnTo>
                  <a:lnTo>
                    <a:pt x="377825" y="79248"/>
                  </a:lnTo>
                  <a:lnTo>
                    <a:pt x="377825" y="92075"/>
                  </a:lnTo>
                  <a:lnTo>
                    <a:pt x="380111" y="97917"/>
                  </a:lnTo>
                  <a:lnTo>
                    <a:pt x="389254" y="107061"/>
                  </a:lnTo>
                  <a:lnTo>
                    <a:pt x="394842" y="109347"/>
                  </a:lnTo>
                  <a:lnTo>
                    <a:pt x="404875" y="109347"/>
                  </a:lnTo>
                  <a:lnTo>
                    <a:pt x="408050" y="108966"/>
                  </a:lnTo>
                  <a:lnTo>
                    <a:pt x="410590" y="108204"/>
                  </a:lnTo>
                  <a:lnTo>
                    <a:pt x="413257" y="107569"/>
                  </a:lnTo>
                  <a:lnTo>
                    <a:pt x="424814" y="100838"/>
                  </a:lnTo>
                  <a:lnTo>
                    <a:pt x="426338" y="99822"/>
                  </a:lnTo>
                  <a:lnTo>
                    <a:pt x="427354" y="99060"/>
                  </a:lnTo>
                  <a:lnTo>
                    <a:pt x="439546" y="99060"/>
                  </a:lnTo>
                  <a:lnTo>
                    <a:pt x="439546" y="97282"/>
                  </a:lnTo>
                  <a:lnTo>
                    <a:pt x="400557" y="97282"/>
                  </a:lnTo>
                  <a:lnTo>
                    <a:pt x="396748" y="96266"/>
                  </a:lnTo>
                  <a:lnTo>
                    <a:pt x="391794" y="91821"/>
                  </a:lnTo>
                  <a:lnTo>
                    <a:pt x="390525" y="88519"/>
                  </a:lnTo>
                  <a:lnTo>
                    <a:pt x="390525" y="80264"/>
                  </a:lnTo>
                  <a:lnTo>
                    <a:pt x="419353" y="67691"/>
                  </a:lnTo>
                  <a:lnTo>
                    <a:pt x="423671" y="67310"/>
                  </a:lnTo>
                  <a:lnTo>
                    <a:pt x="427354" y="67056"/>
                  </a:lnTo>
                  <a:lnTo>
                    <a:pt x="439546" y="67056"/>
                  </a:lnTo>
                  <a:lnTo>
                    <a:pt x="439546" y="50419"/>
                  </a:lnTo>
                  <a:lnTo>
                    <a:pt x="438912" y="46228"/>
                  </a:lnTo>
                  <a:lnTo>
                    <a:pt x="437388" y="42926"/>
                  </a:lnTo>
                  <a:lnTo>
                    <a:pt x="436259" y="40259"/>
                  </a:lnTo>
                  <a:close/>
                </a:path>
                <a:path w="440054" h="109855">
                  <a:moveTo>
                    <a:pt x="439546" y="99060"/>
                  </a:moveTo>
                  <a:lnTo>
                    <a:pt x="427354" y="99060"/>
                  </a:lnTo>
                  <a:lnTo>
                    <a:pt x="427354" y="107188"/>
                  </a:lnTo>
                  <a:lnTo>
                    <a:pt x="439546" y="107188"/>
                  </a:lnTo>
                  <a:lnTo>
                    <a:pt x="439546" y="99060"/>
                  </a:lnTo>
                  <a:close/>
                </a:path>
                <a:path w="440054" h="109855">
                  <a:moveTo>
                    <a:pt x="439546" y="67056"/>
                  </a:moveTo>
                  <a:lnTo>
                    <a:pt x="427354" y="67056"/>
                  </a:lnTo>
                  <a:lnTo>
                    <a:pt x="427354" y="88392"/>
                  </a:lnTo>
                  <a:lnTo>
                    <a:pt x="424433" y="90805"/>
                  </a:lnTo>
                  <a:lnTo>
                    <a:pt x="421131" y="92964"/>
                  </a:lnTo>
                  <a:lnTo>
                    <a:pt x="417575" y="94742"/>
                  </a:lnTo>
                  <a:lnTo>
                    <a:pt x="414019" y="96393"/>
                  </a:lnTo>
                  <a:lnTo>
                    <a:pt x="410082" y="97282"/>
                  </a:lnTo>
                  <a:lnTo>
                    <a:pt x="439546" y="97282"/>
                  </a:lnTo>
                  <a:lnTo>
                    <a:pt x="439546" y="67056"/>
                  </a:lnTo>
                  <a:close/>
                </a:path>
                <a:path w="440054" h="109855">
                  <a:moveTo>
                    <a:pt x="413130" y="28829"/>
                  </a:moveTo>
                  <a:lnTo>
                    <a:pt x="403605" y="28829"/>
                  </a:lnTo>
                  <a:lnTo>
                    <a:pt x="399161" y="29337"/>
                  </a:lnTo>
                  <a:lnTo>
                    <a:pt x="390143" y="30861"/>
                  </a:lnTo>
                  <a:lnTo>
                    <a:pt x="386714" y="31623"/>
                  </a:lnTo>
                  <a:lnTo>
                    <a:pt x="384301" y="32385"/>
                  </a:lnTo>
                  <a:lnTo>
                    <a:pt x="384301" y="45466"/>
                  </a:lnTo>
                  <a:lnTo>
                    <a:pt x="384937" y="45466"/>
                  </a:lnTo>
                  <a:lnTo>
                    <a:pt x="389127" y="43688"/>
                  </a:lnTo>
                  <a:lnTo>
                    <a:pt x="393191" y="42418"/>
                  </a:lnTo>
                  <a:lnTo>
                    <a:pt x="401065" y="40640"/>
                  </a:lnTo>
                  <a:lnTo>
                    <a:pt x="404749" y="40259"/>
                  </a:lnTo>
                  <a:lnTo>
                    <a:pt x="436259" y="40259"/>
                  </a:lnTo>
                  <a:lnTo>
                    <a:pt x="435990" y="39624"/>
                  </a:lnTo>
                  <a:lnTo>
                    <a:pt x="433958" y="36830"/>
                  </a:lnTo>
                  <a:lnTo>
                    <a:pt x="431164" y="34798"/>
                  </a:lnTo>
                  <a:lnTo>
                    <a:pt x="428370" y="32639"/>
                  </a:lnTo>
                  <a:lnTo>
                    <a:pt x="425068" y="31115"/>
                  </a:lnTo>
                  <a:lnTo>
                    <a:pt x="417575" y="29337"/>
                  </a:lnTo>
                  <a:lnTo>
                    <a:pt x="413130" y="288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852545" y="1759330"/>
              <a:ext cx="144144" cy="8077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78986" y="1759330"/>
              <a:ext cx="875284" cy="8077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685931" y="1730755"/>
              <a:ext cx="585201" cy="125476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404353" y="1759330"/>
              <a:ext cx="664464" cy="80772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8189848" y="1759330"/>
              <a:ext cx="699135" cy="81280"/>
            </a:xfrm>
            <a:custGeom>
              <a:avLst/>
              <a:gdLst/>
              <a:ahLst/>
              <a:cxnLst/>
              <a:rect l="l" t="t" r="r" b="b"/>
              <a:pathLst>
                <a:path w="699134" h="81280">
                  <a:moveTo>
                    <a:pt x="60832" y="2159"/>
                  </a:moveTo>
                  <a:lnTo>
                    <a:pt x="0" y="2159"/>
                  </a:lnTo>
                  <a:lnTo>
                    <a:pt x="0" y="78613"/>
                  </a:lnTo>
                  <a:lnTo>
                    <a:pt x="12192" y="78613"/>
                  </a:lnTo>
                  <a:lnTo>
                    <a:pt x="12192" y="13208"/>
                  </a:lnTo>
                  <a:lnTo>
                    <a:pt x="60832" y="13208"/>
                  </a:lnTo>
                  <a:lnTo>
                    <a:pt x="60832" y="2159"/>
                  </a:lnTo>
                  <a:close/>
                </a:path>
                <a:path w="699134" h="81280">
                  <a:moveTo>
                    <a:pt x="60832" y="13208"/>
                  </a:moveTo>
                  <a:lnTo>
                    <a:pt x="48514" y="13208"/>
                  </a:lnTo>
                  <a:lnTo>
                    <a:pt x="48514" y="78613"/>
                  </a:lnTo>
                  <a:lnTo>
                    <a:pt x="60832" y="78613"/>
                  </a:lnTo>
                  <a:lnTo>
                    <a:pt x="60832" y="13208"/>
                  </a:lnTo>
                  <a:close/>
                </a:path>
                <a:path w="699134" h="81280">
                  <a:moveTo>
                    <a:pt x="110744" y="0"/>
                  </a:moveTo>
                  <a:lnTo>
                    <a:pt x="79375" y="23701"/>
                  </a:lnTo>
                  <a:lnTo>
                    <a:pt x="77089" y="40386"/>
                  </a:lnTo>
                  <a:lnTo>
                    <a:pt x="77660" y="49242"/>
                  </a:lnTo>
                  <a:lnTo>
                    <a:pt x="103413" y="80085"/>
                  </a:lnTo>
                  <a:lnTo>
                    <a:pt x="110744" y="80772"/>
                  </a:lnTo>
                  <a:lnTo>
                    <a:pt x="117982" y="80085"/>
                  </a:lnTo>
                  <a:lnTo>
                    <a:pt x="124459" y="78041"/>
                  </a:lnTo>
                  <a:lnTo>
                    <a:pt x="130175" y="74664"/>
                  </a:lnTo>
                  <a:lnTo>
                    <a:pt x="135127" y="69977"/>
                  </a:lnTo>
                  <a:lnTo>
                    <a:pt x="135380" y="69596"/>
                  </a:lnTo>
                  <a:lnTo>
                    <a:pt x="104140" y="69596"/>
                  </a:lnTo>
                  <a:lnTo>
                    <a:pt x="98932" y="67183"/>
                  </a:lnTo>
                  <a:lnTo>
                    <a:pt x="91567" y="57277"/>
                  </a:lnTo>
                  <a:lnTo>
                    <a:pt x="89789" y="50038"/>
                  </a:lnTo>
                  <a:lnTo>
                    <a:pt x="89789" y="30480"/>
                  </a:lnTo>
                  <a:lnTo>
                    <a:pt x="91567" y="23114"/>
                  </a:lnTo>
                  <a:lnTo>
                    <a:pt x="98932" y="13462"/>
                  </a:lnTo>
                  <a:lnTo>
                    <a:pt x="104012" y="11049"/>
                  </a:lnTo>
                  <a:lnTo>
                    <a:pt x="135212" y="11049"/>
                  </a:lnTo>
                  <a:lnTo>
                    <a:pt x="130175" y="6161"/>
                  </a:lnTo>
                  <a:lnTo>
                    <a:pt x="124459" y="2746"/>
                  </a:lnTo>
                  <a:lnTo>
                    <a:pt x="117982" y="688"/>
                  </a:lnTo>
                  <a:lnTo>
                    <a:pt x="110744" y="0"/>
                  </a:lnTo>
                  <a:close/>
                </a:path>
                <a:path w="699134" h="81280">
                  <a:moveTo>
                    <a:pt x="135212" y="11049"/>
                  </a:moveTo>
                  <a:lnTo>
                    <a:pt x="117221" y="11049"/>
                  </a:lnTo>
                  <a:lnTo>
                    <a:pt x="122300" y="13462"/>
                  </a:lnTo>
                  <a:lnTo>
                    <a:pt x="129667" y="23114"/>
                  </a:lnTo>
                  <a:lnTo>
                    <a:pt x="131572" y="30480"/>
                  </a:lnTo>
                  <a:lnTo>
                    <a:pt x="131572" y="50038"/>
                  </a:lnTo>
                  <a:lnTo>
                    <a:pt x="129667" y="57404"/>
                  </a:lnTo>
                  <a:lnTo>
                    <a:pt x="125983" y="62230"/>
                  </a:lnTo>
                  <a:lnTo>
                    <a:pt x="122300" y="67183"/>
                  </a:lnTo>
                  <a:lnTo>
                    <a:pt x="117221" y="69596"/>
                  </a:lnTo>
                  <a:lnTo>
                    <a:pt x="135380" y="69596"/>
                  </a:lnTo>
                  <a:lnTo>
                    <a:pt x="139055" y="64049"/>
                  </a:lnTo>
                  <a:lnTo>
                    <a:pt x="141874" y="57134"/>
                  </a:lnTo>
                  <a:lnTo>
                    <a:pt x="143575" y="49242"/>
                  </a:lnTo>
                  <a:lnTo>
                    <a:pt x="144145" y="40386"/>
                  </a:lnTo>
                  <a:lnTo>
                    <a:pt x="143575" y="31549"/>
                  </a:lnTo>
                  <a:lnTo>
                    <a:pt x="141874" y="23701"/>
                  </a:lnTo>
                  <a:lnTo>
                    <a:pt x="139055" y="16829"/>
                  </a:lnTo>
                  <a:lnTo>
                    <a:pt x="135212" y="11049"/>
                  </a:lnTo>
                  <a:close/>
                </a:path>
                <a:path w="699134" h="81280">
                  <a:moveTo>
                    <a:pt x="196596" y="381"/>
                  </a:moveTo>
                  <a:lnTo>
                    <a:pt x="192277" y="381"/>
                  </a:lnTo>
                  <a:lnTo>
                    <a:pt x="184419" y="1069"/>
                  </a:lnTo>
                  <a:lnTo>
                    <a:pt x="156952" y="31823"/>
                  </a:lnTo>
                  <a:lnTo>
                    <a:pt x="156336" y="40513"/>
                  </a:lnTo>
                  <a:lnTo>
                    <a:pt x="156336" y="47244"/>
                  </a:lnTo>
                  <a:lnTo>
                    <a:pt x="157225" y="53086"/>
                  </a:lnTo>
                  <a:lnTo>
                    <a:pt x="159003" y="58039"/>
                  </a:lnTo>
                  <a:lnTo>
                    <a:pt x="160781" y="63119"/>
                  </a:lnTo>
                  <a:lnTo>
                    <a:pt x="163195" y="67310"/>
                  </a:lnTo>
                  <a:lnTo>
                    <a:pt x="166370" y="70485"/>
                  </a:lnTo>
                  <a:lnTo>
                    <a:pt x="169545" y="73787"/>
                  </a:lnTo>
                  <a:lnTo>
                    <a:pt x="173354" y="76327"/>
                  </a:lnTo>
                  <a:lnTo>
                    <a:pt x="177800" y="77851"/>
                  </a:lnTo>
                  <a:lnTo>
                    <a:pt x="182245" y="79502"/>
                  </a:lnTo>
                  <a:lnTo>
                    <a:pt x="187071" y="80264"/>
                  </a:lnTo>
                  <a:lnTo>
                    <a:pt x="195833" y="80264"/>
                  </a:lnTo>
                  <a:lnTo>
                    <a:pt x="199517" y="79883"/>
                  </a:lnTo>
                  <a:lnTo>
                    <a:pt x="203073" y="78867"/>
                  </a:lnTo>
                  <a:lnTo>
                    <a:pt x="206628" y="77978"/>
                  </a:lnTo>
                  <a:lnTo>
                    <a:pt x="210947" y="76327"/>
                  </a:lnTo>
                  <a:lnTo>
                    <a:pt x="215900" y="73787"/>
                  </a:lnTo>
                  <a:lnTo>
                    <a:pt x="215900" y="69215"/>
                  </a:lnTo>
                  <a:lnTo>
                    <a:pt x="184530" y="69215"/>
                  </a:lnTo>
                  <a:lnTo>
                    <a:pt x="178943" y="66675"/>
                  </a:lnTo>
                  <a:lnTo>
                    <a:pt x="175005" y="61595"/>
                  </a:lnTo>
                  <a:lnTo>
                    <a:pt x="171069" y="56642"/>
                  </a:lnTo>
                  <a:lnTo>
                    <a:pt x="169036" y="49530"/>
                  </a:lnTo>
                  <a:lnTo>
                    <a:pt x="169036" y="31369"/>
                  </a:lnTo>
                  <a:lnTo>
                    <a:pt x="171069" y="24257"/>
                  </a:lnTo>
                  <a:lnTo>
                    <a:pt x="178943" y="14097"/>
                  </a:lnTo>
                  <a:lnTo>
                    <a:pt x="184530" y="11557"/>
                  </a:lnTo>
                  <a:lnTo>
                    <a:pt x="215900" y="11557"/>
                  </a:lnTo>
                  <a:lnTo>
                    <a:pt x="215900" y="6731"/>
                  </a:lnTo>
                  <a:lnTo>
                    <a:pt x="212471" y="4953"/>
                  </a:lnTo>
                  <a:lnTo>
                    <a:pt x="208787" y="3429"/>
                  </a:lnTo>
                  <a:lnTo>
                    <a:pt x="204724" y="2159"/>
                  </a:lnTo>
                  <a:lnTo>
                    <a:pt x="200659" y="1016"/>
                  </a:lnTo>
                  <a:lnTo>
                    <a:pt x="196596" y="381"/>
                  </a:lnTo>
                  <a:close/>
                </a:path>
                <a:path w="699134" h="81280">
                  <a:moveTo>
                    <a:pt x="215900" y="59690"/>
                  </a:moveTo>
                  <a:lnTo>
                    <a:pt x="215137" y="59690"/>
                  </a:lnTo>
                  <a:lnTo>
                    <a:pt x="214502" y="60198"/>
                  </a:lnTo>
                  <a:lnTo>
                    <a:pt x="211454" y="62357"/>
                  </a:lnTo>
                  <a:lnTo>
                    <a:pt x="209676" y="63500"/>
                  </a:lnTo>
                  <a:lnTo>
                    <a:pt x="208025" y="64643"/>
                  </a:lnTo>
                  <a:lnTo>
                    <a:pt x="206375" y="65405"/>
                  </a:lnTo>
                  <a:lnTo>
                    <a:pt x="194436" y="69215"/>
                  </a:lnTo>
                  <a:lnTo>
                    <a:pt x="215900" y="69215"/>
                  </a:lnTo>
                  <a:lnTo>
                    <a:pt x="215900" y="59690"/>
                  </a:lnTo>
                  <a:close/>
                </a:path>
                <a:path w="699134" h="81280">
                  <a:moveTo>
                    <a:pt x="215900" y="11557"/>
                  </a:moveTo>
                  <a:lnTo>
                    <a:pt x="195452" y="11557"/>
                  </a:lnTo>
                  <a:lnTo>
                    <a:pt x="199262" y="12319"/>
                  </a:lnTo>
                  <a:lnTo>
                    <a:pt x="207136" y="15367"/>
                  </a:lnTo>
                  <a:lnTo>
                    <a:pt x="211074" y="17780"/>
                  </a:lnTo>
                  <a:lnTo>
                    <a:pt x="215137" y="21082"/>
                  </a:lnTo>
                  <a:lnTo>
                    <a:pt x="215900" y="21082"/>
                  </a:lnTo>
                  <a:lnTo>
                    <a:pt x="215900" y="11557"/>
                  </a:lnTo>
                  <a:close/>
                </a:path>
                <a:path w="699134" h="81280">
                  <a:moveTo>
                    <a:pt x="271652" y="0"/>
                  </a:moveTo>
                  <a:lnTo>
                    <a:pt x="261747" y="0"/>
                  </a:lnTo>
                  <a:lnTo>
                    <a:pt x="254222" y="690"/>
                  </a:lnTo>
                  <a:lnTo>
                    <a:pt x="227058" y="31908"/>
                  </a:lnTo>
                  <a:lnTo>
                    <a:pt x="226441" y="40767"/>
                  </a:lnTo>
                  <a:lnTo>
                    <a:pt x="227081" y="49744"/>
                  </a:lnTo>
                  <a:lnTo>
                    <a:pt x="256299" y="79748"/>
                  </a:lnTo>
                  <a:lnTo>
                    <a:pt x="264795" y="80391"/>
                  </a:lnTo>
                  <a:lnTo>
                    <a:pt x="269621" y="80391"/>
                  </a:lnTo>
                  <a:lnTo>
                    <a:pt x="274092" y="79748"/>
                  </a:lnTo>
                  <a:lnTo>
                    <a:pt x="278383" y="78486"/>
                  </a:lnTo>
                  <a:lnTo>
                    <a:pt x="282701" y="77343"/>
                  </a:lnTo>
                  <a:lnTo>
                    <a:pt x="286893" y="75819"/>
                  </a:lnTo>
                  <a:lnTo>
                    <a:pt x="290956" y="73914"/>
                  </a:lnTo>
                  <a:lnTo>
                    <a:pt x="290956" y="69215"/>
                  </a:lnTo>
                  <a:lnTo>
                    <a:pt x="260984" y="69215"/>
                  </a:lnTo>
                  <a:lnTo>
                    <a:pt x="257555" y="68580"/>
                  </a:lnTo>
                  <a:lnTo>
                    <a:pt x="254507" y="67564"/>
                  </a:lnTo>
                  <a:lnTo>
                    <a:pt x="251332" y="66421"/>
                  </a:lnTo>
                  <a:lnTo>
                    <a:pt x="248666" y="64770"/>
                  </a:lnTo>
                  <a:lnTo>
                    <a:pt x="246506" y="62611"/>
                  </a:lnTo>
                  <a:lnTo>
                    <a:pt x="244094" y="60325"/>
                  </a:lnTo>
                  <a:lnTo>
                    <a:pt x="242316" y="57531"/>
                  </a:lnTo>
                  <a:lnTo>
                    <a:pt x="240919" y="53975"/>
                  </a:lnTo>
                  <a:lnTo>
                    <a:pt x="239522" y="50546"/>
                  </a:lnTo>
                  <a:lnTo>
                    <a:pt x="238886" y="46355"/>
                  </a:lnTo>
                  <a:lnTo>
                    <a:pt x="238886" y="41656"/>
                  </a:lnTo>
                  <a:lnTo>
                    <a:pt x="292480" y="41656"/>
                  </a:lnTo>
                  <a:lnTo>
                    <a:pt x="292480" y="34671"/>
                  </a:lnTo>
                  <a:lnTo>
                    <a:pt x="292302" y="31877"/>
                  </a:lnTo>
                  <a:lnTo>
                    <a:pt x="238886" y="31877"/>
                  </a:lnTo>
                  <a:lnTo>
                    <a:pt x="239395" y="25781"/>
                  </a:lnTo>
                  <a:lnTo>
                    <a:pt x="241680" y="20828"/>
                  </a:lnTo>
                  <a:lnTo>
                    <a:pt x="245491" y="16764"/>
                  </a:lnTo>
                  <a:lnTo>
                    <a:pt x="249427" y="12700"/>
                  </a:lnTo>
                  <a:lnTo>
                    <a:pt x="254634" y="10668"/>
                  </a:lnTo>
                  <a:lnTo>
                    <a:pt x="285629" y="10668"/>
                  </a:lnTo>
                  <a:lnTo>
                    <a:pt x="284479" y="9017"/>
                  </a:lnTo>
                  <a:lnTo>
                    <a:pt x="279146" y="3048"/>
                  </a:lnTo>
                  <a:lnTo>
                    <a:pt x="271652" y="0"/>
                  </a:lnTo>
                  <a:close/>
                </a:path>
                <a:path w="699134" h="81280">
                  <a:moveTo>
                    <a:pt x="290956" y="59944"/>
                  </a:moveTo>
                  <a:lnTo>
                    <a:pt x="290322" y="59944"/>
                  </a:lnTo>
                  <a:lnTo>
                    <a:pt x="288162" y="61976"/>
                  </a:lnTo>
                  <a:lnTo>
                    <a:pt x="284606" y="64008"/>
                  </a:lnTo>
                  <a:lnTo>
                    <a:pt x="274700" y="68072"/>
                  </a:lnTo>
                  <a:lnTo>
                    <a:pt x="269621" y="69215"/>
                  </a:lnTo>
                  <a:lnTo>
                    <a:pt x="290956" y="69215"/>
                  </a:lnTo>
                  <a:lnTo>
                    <a:pt x="290956" y="59944"/>
                  </a:lnTo>
                  <a:close/>
                </a:path>
                <a:path w="699134" h="81280">
                  <a:moveTo>
                    <a:pt x="285629" y="10668"/>
                  </a:moveTo>
                  <a:lnTo>
                    <a:pt x="267589" y="10668"/>
                  </a:lnTo>
                  <a:lnTo>
                    <a:pt x="272542" y="12446"/>
                  </a:lnTo>
                  <a:lnTo>
                    <a:pt x="278892" y="19812"/>
                  </a:lnTo>
                  <a:lnTo>
                    <a:pt x="280543" y="25146"/>
                  </a:lnTo>
                  <a:lnTo>
                    <a:pt x="280543" y="31877"/>
                  </a:lnTo>
                  <a:lnTo>
                    <a:pt x="292302" y="31877"/>
                  </a:lnTo>
                  <a:lnTo>
                    <a:pt x="291980" y="26858"/>
                  </a:lnTo>
                  <a:lnTo>
                    <a:pt x="290480" y="19986"/>
                  </a:lnTo>
                  <a:lnTo>
                    <a:pt x="287980" y="14043"/>
                  </a:lnTo>
                  <a:lnTo>
                    <a:pt x="285629" y="10668"/>
                  </a:lnTo>
                  <a:close/>
                </a:path>
                <a:path w="699134" h="81280">
                  <a:moveTo>
                    <a:pt x="303529" y="67437"/>
                  </a:moveTo>
                  <a:lnTo>
                    <a:pt x="300735" y="67437"/>
                  </a:lnTo>
                  <a:lnTo>
                    <a:pt x="300735" y="78613"/>
                  </a:lnTo>
                  <a:lnTo>
                    <a:pt x="302132" y="78613"/>
                  </a:lnTo>
                  <a:lnTo>
                    <a:pt x="303529" y="78740"/>
                  </a:lnTo>
                  <a:lnTo>
                    <a:pt x="308864" y="78740"/>
                  </a:lnTo>
                  <a:lnTo>
                    <a:pt x="310769" y="78359"/>
                  </a:lnTo>
                  <a:lnTo>
                    <a:pt x="321564" y="69850"/>
                  </a:lnTo>
                  <a:lnTo>
                    <a:pt x="322960" y="68072"/>
                  </a:lnTo>
                  <a:lnTo>
                    <a:pt x="323214" y="67564"/>
                  </a:lnTo>
                  <a:lnTo>
                    <a:pt x="304037" y="67564"/>
                  </a:lnTo>
                  <a:lnTo>
                    <a:pt x="303529" y="67437"/>
                  </a:lnTo>
                  <a:close/>
                </a:path>
                <a:path w="699134" h="81280">
                  <a:moveTo>
                    <a:pt x="369443" y="12954"/>
                  </a:moveTo>
                  <a:lnTo>
                    <a:pt x="357250" y="12954"/>
                  </a:lnTo>
                  <a:lnTo>
                    <a:pt x="357250" y="78613"/>
                  </a:lnTo>
                  <a:lnTo>
                    <a:pt x="369443" y="78613"/>
                  </a:lnTo>
                  <a:lnTo>
                    <a:pt x="369443" y="12954"/>
                  </a:lnTo>
                  <a:close/>
                </a:path>
                <a:path w="699134" h="81280">
                  <a:moveTo>
                    <a:pt x="369443" y="2159"/>
                  </a:moveTo>
                  <a:lnTo>
                    <a:pt x="319404" y="2159"/>
                  </a:lnTo>
                  <a:lnTo>
                    <a:pt x="318770" y="26416"/>
                  </a:lnTo>
                  <a:lnTo>
                    <a:pt x="318516" y="30099"/>
                  </a:lnTo>
                  <a:lnTo>
                    <a:pt x="318134" y="40386"/>
                  </a:lnTo>
                  <a:lnTo>
                    <a:pt x="317246" y="48260"/>
                  </a:lnTo>
                  <a:lnTo>
                    <a:pt x="315849" y="53721"/>
                  </a:lnTo>
                  <a:lnTo>
                    <a:pt x="314578" y="59182"/>
                  </a:lnTo>
                  <a:lnTo>
                    <a:pt x="312800" y="62992"/>
                  </a:lnTo>
                  <a:lnTo>
                    <a:pt x="310515" y="65278"/>
                  </a:lnTo>
                  <a:lnTo>
                    <a:pt x="309752" y="66167"/>
                  </a:lnTo>
                  <a:lnTo>
                    <a:pt x="308864" y="66675"/>
                  </a:lnTo>
                  <a:lnTo>
                    <a:pt x="307721" y="67056"/>
                  </a:lnTo>
                  <a:lnTo>
                    <a:pt x="306577" y="67310"/>
                  </a:lnTo>
                  <a:lnTo>
                    <a:pt x="305561" y="67564"/>
                  </a:lnTo>
                  <a:lnTo>
                    <a:pt x="323214" y="67564"/>
                  </a:lnTo>
                  <a:lnTo>
                    <a:pt x="324103" y="65786"/>
                  </a:lnTo>
                  <a:lnTo>
                    <a:pt x="325120" y="62992"/>
                  </a:lnTo>
                  <a:lnTo>
                    <a:pt x="326262" y="59944"/>
                  </a:lnTo>
                  <a:lnTo>
                    <a:pt x="327151" y="56261"/>
                  </a:lnTo>
                  <a:lnTo>
                    <a:pt x="327786" y="51689"/>
                  </a:lnTo>
                  <a:lnTo>
                    <a:pt x="328549" y="47117"/>
                  </a:lnTo>
                  <a:lnTo>
                    <a:pt x="329056" y="41021"/>
                  </a:lnTo>
                  <a:lnTo>
                    <a:pt x="329310" y="33401"/>
                  </a:lnTo>
                  <a:lnTo>
                    <a:pt x="329600" y="26416"/>
                  </a:lnTo>
                  <a:lnTo>
                    <a:pt x="330073" y="12954"/>
                  </a:lnTo>
                  <a:lnTo>
                    <a:pt x="369443" y="12954"/>
                  </a:lnTo>
                  <a:lnTo>
                    <a:pt x="369443" y="2159"/>
                  </a:lnTo>
                  <a:close/>
                </a:path>
                <a:path w="699134" h="81280">
                  <a:moveTo>
                    <a:pt x="433197" y="0"/>
                  </a:moveTo>
                  <a:lnTo>
                    <a:pt x="423291" y="0"/>
                  </a:lnTo>
                  <a:lnTo>
                    <a:pt x="415766" y="690"/>
                  </a:lnTo>
                  <a:lnTo>
                    <a:pt x="388602" y="31908"/>
                  </a:lnTo>
                  <a:lnTo>
                    <a:pt x="387984" y="40767"/>
                  </a:lnTo>
                  <a:lnTo>
                    <a:pt x="388625" y="49744"/>
                  </a:lnTo>
                  <a:lnTo>
                    <a:pt x="417843" y="79748"/>
                  </a:lnTo>
                  <a:lnTo>
                    <a:pt x="426339" y="80391"/>
                  </a:lnTo>
                  <a:lnTo>
                    <a:pt x="431165" y="80391"/>
                  </a:lnTo>
                  <a:lnTo>
                    <a:pt x="435636" y="79748"/>
                  </a:lnTo>
                  <a:lnTo>
                    <a:pt x="439927" y="78486"/>
                  </a:lnTo>
                  <a:lnTo>
                    <a:pt x="444246" y="77343"/>
                  </a:lnTo>
                  <a:lnTo>
                    <a:pt x="448436" y="75819"/>
                  </a:lnTo>
                  <a:lnTo>
                    <a:pt x="452500" y="73914"/>
                  </a:lnTo>
                  <a:lnTo>
                    <a:pt x="452500" y="69215"/>
                  </a:lnTo>
                  <a:lnTo>
                    <a:pt x="422528" y="69215"/>
                  </a:lnTo>
                  <a:lnTo>
                    <a:pt x="419100" y="68580"/>
                  </a:lnTo>
                  <a:lnTo>
                    <a:pt x="416051" y="67564"/>
                  </a:lnTo>
                  <a:lnTo>
                    <a:pt x="412876" y="66421"/>
                  </a:lnTo>
                  <a:lnTo>
                    <a:pt x="410209" y="64770"/>
                  </a:lnTo>
                  <a:lnTo>
                    <a:pt x="408050" y="62611"/>
                  </a:lnTo>
                  <a:lnTo>
                    <a:pt x="405637" y="60325"/>
                  </a:lnTo>
                  <a:lnTo>
                    <a:pt x="403859" y="57531"/>
                  </a:lnTo>
                  <a:lnTo>
                    <a:pt x="402462" y="53975"/>
                  </a:lnTo>
                  <a:lnTo>
                    <a:pt x="401066" y="50546"/>
                  </a:lnTo>
                  <a:lnTo>
                    <a:pt x="400430" y="46355"/>
                  </a:lnTo>
                  <a:lnTo>
                    <a:pt x="400430" y="41656"/>
                  </a:lnTo>
                  <a:lnTo>
                    <a:pt x="454025" y="41656"/>
                  </a:lnTo>
                  <a:lnTo>
                    <a:pt x="454025" y="34671"/>
                  </a:lnTo>
                  <a:lnTo>
                    <a:pt x="453846" y="31877"/>
                  </a:lnTo>
                  <a:lnTo>
                    <a:pt x="400430" y="31877"/>
                  </a:lnTo>
                  <a:lnTo>
                    <a:pt x="400939" y="25781"/>
                  </a:lnTo>
                  <a:lnTo>
                    <a:pt x="403225" y="20828"/>
                  </a:lnTo>
                  <a:lnTo>
                    <a:pt x="407034" y="16764"/>
                  </a:lnTo>
                  <a:lnTo>
                    <a:pt x="410972" y="12700"/>
                  </a:lnTo>
                  <a:lnTo>
                    <a:pt x="416178" y="10668"/>
                  </a:lnTo>
                  <a:lnTo>
                    <a:pt x="447173" y="10668"/>
                  </a:lnTo>
                  <a:lnTo>
                    <a:pt x="446024" y="9017"/>
                  </a:lnTo>
                  <a:lnTo>
                    <a:pt x="440690" y="3048"/>
                  </a:lnTo>
                  <a:lnTo>
                    <a:pt x="433197" y="0"/>
                  </a:lnTo>
                  <a:close/>
                </a:path>
                <a:path w="699134" h="81280">
                  <a:moveTo>
                    <a:pt x="452500" y="59944"/>
                  </a:moveTo>
                  <a:lnTo>
                    <a:pt x="451866" y="59944"/>
                  </a:lnTo>
                  <a:lnTo>
                    <a:pt x="449706" y="61976"/>
                  </a:lnTo>
                  <a:lnTo>
                    <a:pt x="446150" y="64008"/>
                  </a:lnTo>
                  <a:lnTo>
                    <a:pt x="441198" y="66040"/>
                  </a:lnTo>
                  <a:lnTo>
                    <a:pt x="436118" y="68072"/>
                  </a:lnTo>
                  <a:lnTo>
                    <a:pt x="431165" y="69215"/>
                  </a:lnTo>
                  <a:lnTo>
                    <a:pt x="452500" y="69215"/>
                  </a:lnTo>
                  <a:lnTo>
                    <a:pt x="452500" y="59944"/>
                  </a:lnTo>
                  <a:close/>
                </a:path>
                <a:path w="699134" h="81280">
                  <a:moveTo>
                    <a:pt x="447173" y="10668"/>
                  </a:moveTo>
                  <a:lnTo>
                    <a:pt x="429132" y="10668"/>
                  </a:lnTo>
                  <a:lnTo>
                    <a:pt x="434085" y="12446"/>
                  </a:lnTo>
                  <a:lnTo>
                    <a:pt x="440435" y="19812"/>
                  </a:lnTo>
                  <a:lnTo>
                    <a:pt x="442086" y="25146"/>
                  </a:lnTo>
                  <a:lnTo>
                    <a:pt x="442086" y="31877"/>
                  </a:lnTo>
                  <a:lnTo>
                    <a:pt x="453846" y="31877"/>
                  </a:lnTo>
                  <a:lnTo>
                    <a:pt x="453524" y="26858"/>
                  </a:lnTo>
                  <a:lnTo>
                    <a:pt x="452024" y="19986"/>
                  </a:lnTo>
                  <a:lnTo>
                    <a:pt x="449524" y="14043"/>
                  </a:lnTo>
                  <a:lnTo>
                    <a:pt x="447173" y="10668"/>
                  </a:lnTo>
                  <a:close/>
                </a:path>
                <a:path w="699134" h="81280">
                  <a:moveTo>
                    <a:pt x="487679" y="2159"/>
                  </a:moveTo>
                  <a:lnTo>
                    <a:pt x="475487" y="2159"/>
                  </a:lnTo>
                  <a:lnTo>
                    <a:pt x="475487" y="78613"/>
                  </a:lnTo>
                  <a:lnTo>
                    <a:pt x="487679" y="78613"/>
                  </a:lnTo>
                  <a:lnTo>
                    <a:pt x="487679" y="44196"/>
                  </a:lnTo>
                  <a:lnTo>
                    <a:pt x="536321" y="44196"/>
                  </a:lnTo>
                  <a:lnTo>
                    <a:pt x="536321" y="33147"/>
                  </a:lnTo>
                  <a:lnTo>
                    <a:pt x="487679" y="33147"/>
                  </a:lnTo>
                  <a:lnTo>
                    <a:pt x="487679" y="2159"/>
                  </a:lnTo>
                  <a:close/>
                </a:path>
                <a:path w="699134" h="81280">
                  <a:moveTo>
                    <a:pt x="536321" y="44196"/>
                  </a:moveTo>
                  <a:lnTo>
                    <a:pt x="524001" y="44196"/>
                  </a:lnTo>
                  <a:lnTo>
                    <a:pt x="524001" y="78613"/>
                  </a:lnTo>
                  <a:lnTo>
                    <a:pt x="536321" y="78613"/>
                  </a:lnTo>
                  <a:lnTo>
                    <a:pt x="536321" y="44196"/>
                  </a:lnTo>
                  <a:close/>
                </a:path>
                <a:path w="699134" h="81280">
                  <a:moveTo>
                    <a:pt x="536321" y="2159"/>
                  </a:moveTo>
                  <a:lnTo>
                    <a:pt x="524001" y="2159"/>
                  </a:lnTo>
                  <a:lnTo>
                    <a:pt x="524001" y="33147"/>
                  </a:lnTo>
                  <a:lnTo>
                    <a:pt x="536321" y="33147"/>
                  </a:lnTo>
                  <a:lnTo>
                    <a:pt x="536321" y="2159"/>
                  </a:lnTo>
                  <a:close/>
                </a:path>
                <a:path w="699134" h="81280">
                  <a:moveTo>
                    <a:pt x="572897" y="2159"/>
                  </a:moveTo>
                  <a:lnTo>
                    <a:pt x="560831" y="2159"/>
                  </a:lnTo>
                  <a:lnTo>
                    <a:pt x="560831" y="78613"/>
                  </a:lnTo>
                  <a:lnTo>
                    <a:pt x="571880" y="78613"/>
                  </a:lnTo>
                  <a:lnTo>
                    <a:pt x="584986" y="58801"/>
                  </a:lnTo>
                  <a:lnTo>
                    <a:pt x="572897" y="58801"/>
                  </a:lnTo>
                  <a:lnTo>
                    <a:pt x="572897" y="2159"/>
                  </a:lnTo>
                  <a:close/>
                </a:path>
                <a:path w="699134" h="81280">
                  <a:moveTo>
                    <a:pt x="622046" y="21209"/>
                  </a:moveTo>
                  <a:lnTo>
                    <a:pt x="609853" y="21209"/>
                  </a:lnTo>
                  <a:lnTo>
                    <a:pt x="609853" y="78613"/>
                  </a:lnTo>
                  <a:lnTo>
                    <a:pt x="622046" y="78613"/>
                  </a:lnTo>
                  <a:lnTo>
                    <a:pt x="622046" y="21209"/>
                  </a:lnTo>
                  <a:close/>
                </a:path>
                <a:path w="699134" h="81280">
                  <a:moveTo>
                    <a:pt x="622046" y="2159"/>
                  </a:moveTo>
                  <a:lnTo>
                    <a:pt x="610616" y="2159"/>
                  </a:lnTo>
                  <a:lnTo>
                    <a:pt x="572897" y="58801"/>
                  </a:lnTo>
                  <a:lnTo>
                    <a:pt x="584986" y="58801"/>
                  </a:lnTo>
                  <a:lnTo>
                    <a:pt x="609853" y="21209"/>
                  </a:lnTo>
                  <a:lnTo>
                    <a:pt x="622046" y="21209"/>
                  </a:lnTo>
                  <a:lnTo>
                    <a:pt x="622046" y="2159"/>
                  </a:lnTo>
                  <a:close/>
                </a:path>
                <a:path w="699134" h="81280">
                  <a:moveTo>
                    <a:pt x="698880" y="2159"/>
                  </a:moveTo>
                  <a:lnTo>
                    <a:pt x="667003" y="2159"/>
                  </a:lnTo>
                  <a:lnTo>
                    <a:pt x="663194" y="2413"/>
                  </a:lnTo>
                  <a:lnTo>
                    <a:pt x="641730" y="19812"/>
                  </a:lnTo>
                  <a:lnTo>
                    <a:pt x="641730" y="29972"/>
                  </a:lnTo>
                  <a:lnTo>
                    <a:pt x="643127" y="34925"/>
                  </a:lnTo>
                  <a:lnTo>
                    <a:pt x="646049" y="38608"/>
                  </a:lnTo>
                  <a:lnTo>
                    <a:pt x="648970" y="42418"/>
                  </a:lnTo>
                  <a:lnTo>
                    <a:pt x="653542" y="45212"/>
                  </a:lnTo>
                  <a:lnTo>
                    <a:pt x="659892" y="46990"/>
                  </a:lnTo>
                  <a:lnTo>
                    <a:pt x="635380" y="78613"/>
                  </a:lnTo>
                  <a:lnTo>
                    <a:pt x="649731" y="78613"/>
                  </a:lnTo>
                  <a:lnTo>
                    <a:pt x="672337" y="48260"/>
                  </a:lnTo>
                  <a:lnTo>
                    <a:pt x="698880" y="48260"/>
                  </a:lnTo>
                  <a:lnTo>
                    <a:pt x="698880" y="38100"/>
                  </a:lnTo>
                  <a:lnTo>
                    <a:pt x="668781" y="38100"/>
                  </a:lnTo>
                  <a:lnTo>
                    <a:pt x="666242" y="37973"/>
                  </a:lnTo>
                  <a:lnTo>
                    <a:pt x="654303" y="26797"/>
                  </a:lnTo>
                  <a:lnTo>
                    <a:pt x="654303" y="22225"/>
                  </a:lnTo>
                  <a:lnTo>
                    <a:pt x="659256" y="14605"/>
                  </a:lnTo>
                  <a:lnTo>
                    <a:pt x="660907" y="13589"/>
                  </a:lnTo>
                  <a:lnTo>
                    <a:pt x="662558" y="12954"/>
                  </a:lnTo>
                  <a:lnTo>
                    <a:pt x="664082" y="12700"/>
                  </a:lnTo>
                  <a:lnTo>
                    <a:pt x="665479" y="12573"/>
                  </a:lnTo>
                  <a:lnTo>
                    <a:pt x="667893" y="12446"/>
                  </a:lnTo>
                  <a:lnTo>
                    <a:pt x="698880" y="12446"/>
                  </a:lnTo>
                  <a:lnTo>
                    <a:pt x="698880" y="2159"/>
                  </a:lnTo>
                  <a:close/>
                </a:path>
                <a:path w="699134" h="81280">
                  <a:moveTo>
                    <a:pt x="698880" y="48260"/>
                  </a:moveTo>
                  <a:lnTo>
                    <a:pt x="686689" y="48260"/>
                  </a:lnTo>
                  <a:lnTo>
                    <a:pt x="686689" y="78613"/>
                  </a:lnTo>
                  <a:lnTo>
                    <a:pt x="698880" y="78613"/>
                  </a:lnTo>
                  <a:lnTo>
                    <a:pt x="698880" y="48260"/>
                  </a:lnTo>
                  <a:close/>
                </a:path>
                <a:path w="699134" h="81280">
                  <a:moveTo>
                    <a:pt x="698880" y="12446"/>
                  </a:moveTo>
                  <a:lnTo>
                    <a:pt x="686689" y="12446"/>
                  </a:lnTo>
                  <a:lnTo>
                    <a:pt x="686689" y="38100"/>
                  </a:lnTo>
                  <a:lnTo>
                    <a:pt x="698880" y="38100"/>
                  </a:lnTo>
                  <a:lnTo>
                    <a:pt x="698880" y="1244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319145" y="1926970"/>
              <a:ext cx="762888" cy="80771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425569" y="1759330"/>
              <a:ext cx="1352295" cy="264541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167759" y="1927224"/>
              <a:ext cx="134365" cy="80517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162929" y="1735962"/>
              <a:ext cx="1357249" cy="297814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886323" y="1926970"/>
              <a:ext cx="155575" cy="96900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605903" y="1899030"/>
              <a:ext cx="1254505" cy="134747"/>
            </a:xfrm>
            <a:prstGeom prst="rect">
              <a:avLst/>
            </a:prstGeom>
          </p:spPr>
        </p:pic>
      </p:grpSp>
      <p:sp>
        <p:nvSpPr>
          <p:cNvPr id="60" name="object 60"/>
          <p:cNvSpPr txBox="1"/>
          <p:nvPr/>
        </p:nvSpPr>
        <p:spPr>
          <a:xfrm>
            <a:off x="3233927" y="2015108"/>
            <a:ext cx="578866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3660">
              <a:lnSpc>
                <a:spcPct val="100000"/>
              </a:lnSpc>
              <a:spcBef>
                <a:spcPts val="105"/>
              </a:spcBef>
              <a:tabLst>
                <a:tab pos="4123054" algn="l"/>
              </a:tabLst>
            </a:pPr>
            <a:r>
              <a:rPr sz="1100" dirty="0">
                <a:latin typeface="Verdana"/>
                <a:cs typeface="Verdana"/>
              </a:rPr>
              <a:t>Администрация</a:t>
            </a:r>
            <a:r>
              <a:rPr sz="1100" spc="41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Дзержинского</a:t>
            </a:r>
            <a:r>
              <a:rPr sz="1100" spc="70" dirty="0">
                <a:latin typeface="Verdana"/>
                <a:cs typeface="Verdana"/>
              </a:rPr>
              <a:t> </a:t>
            </a:r>
            <a:r>
              <a:rPr sz="1100" spc="-15" dirty="0">
                <a:latin typeface="Verdana"/>
                <a:cs typeface="Verdana"/>
              </a:rPr>
              <a:t>сельского</a:t>
            </a:r>
            <a:r>
              <a:rPr sz="1100" spc="560" dirty="0">
                <a:latin typeface="Verdana"/>
                <a:cs typeface="Verdana"/>
              </a:rPr>
              <a:t> </a:t>
            </a:r>
            <a:r>
              <a:rPr sz="1100" spc="-15" dirty="0">
                <a:latin typeface="Verdana"/>
                <a:cs typeface="Verdana"/>
              </a:rPr>
              <a:t>поселения	</a:t>
            </a:r>
            <a:r>
              <a:rPr sz="1100" dirty="0">
                <a:latin typeface="Verdana"/>
                <a:cs typeface="Verdana"/>
              </a:rPr>
              <a:t>утверждает</a:t>
            </a:r>
            <a:r>
              <a:rPr sz="1100" spc="-15" dirty="0">
                <a:latin typeface="Verdana"/>
                <a:cs typeface="Verdana"/>
              </a:rPr>
              <a:t> </a:t>
            </a:r>
            <a:r>
              <a:rPr sz="1100" spc="-5" dirty="0">
                <a:latin typeface="Verdana"/>
                <a:cs typeface="Verdana"/>
              </a:rPr>
              <a:t>перечень</a:t>
            </a:r>
            <a:endParaRPr sz="1100">
              <a:latin typeface="Verdana"/>
              <a:cs typeface="Verdana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3307715" y="2227579"/>
            <a:ext cx="5527040" cy="471170"/>
            <a:chOff x="3307715" y="2227579"/>
            <a:chExt cx="5527040" cy="471170"/>
          </a:xfrm>
        </p:grpSpPr>
        <p:pic>
          <p:nvPicPr>
            <p:cNvPr id="62" name="object 6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220718" y="2256154"/>
              <a:ext cx="137922" cy="80772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780038" y="2227579"/>
              <a:ext cx="582153" cy="125475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307715" y="2228214"/>
              <a:ext cx="996188" cy="302387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440805" y="2256154"/>
              <a:ext cx="744347" cy="106807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7242429" y="2256154"/>
              <a:ext cx="951484" cy="80772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8259318" y="2256154"/>
              <a:ext cx="572135" cy="81280"/>
            </a:xfrm>
            <a:custGeom>
              <a:avLst/>
              <a:gdLst/>
              <a:ahLst/>
              <a:cxnLst/>
              <a:rect l="l" t="t" r="r" b="b"/>
              <a:pathLst>
                <a:path w="572134" h="81280">
                  <a:moveTo>
                    <a:pt x="57912" y="2159"/>
                  </a:moveTo>
                  <a:lnTo>
                    <a:pt x="47117" y="2159"/>
                  </a:lnTo>
                  <a:lnTo>
                    <a:pt x="11430" y="58801"/>
                  </a:lnTo>
                  <a:lnTo>
                    <a:pt x="11430" y="2159"/>
                  </a:lnTo>
                  <a:lnTo>
                    <a:pt x="0" y="2159"/>
                  </a:lnTo>
                  <a:lnTo>
                    <a:pt x="0" y="78613"/>
                  </a:lnTo>
                  <a:lnTo>
                    <a:pt x="10414" y="78613"/>
                  </a:lnTo>
                  <a:lnTo>
                    <a:pt x="22860" y="58801"/>
                  </a:lnTo>
                  <a:lnTo>
                    <a:pt x="46482" y="21209"/>
                  </a:lnTo>
                  <a:lnTo>
                    <a:pt x="46482" y="78613"/>
                  </a:lnTo>
                  <a:lnTo>
                    <a:pt x="57912" y="78613"/>
                  </a:lnTo>
                  <a:lnTo>
                    <a:pt x="57912" y="21209"/>
                  </a:lnTo>
                  <a:lnTo>
                    <a:pt x="57912" y="2159"/>
                  </a:lnTo>
                  <a:close/>
                </a:path>
                <a:path w="572134" h="81280">
                  <a:moveTo>
                    <a:pt x="130683" y="6731"/>
                  </a:moveTo>
                  <a:lnTo>
                    <a:pt x="112395" y="381"/>
                  </a:lnTo>
                  <a:lnTo>
                    <a:pt x="108458" y="381"/>
                  </a:lnTo>
                  <a:lnTo>
                    <a:pt x="76581" y="24053"/>
                  </a:lnTo>
                  <a:lnTo>
                    <a:pt x="74295" y="40513"/>
                  </a:lnTo>
                  <a:lnTo>
                    <a:pt x="74295" y="47244"/>
                  </a:lnTo>
                  <a:lnTo>
                    <a:pt x="75184" y="53086"/>
                  </a:lnTo>
                  <a:lnTo>
                    <a:pt x="76835" y="58039"/>
                  </a:lnTo>
                  <a:lnTo>
                    <a:pt x="78486" y="63119"/>
                  </a:lnTo>
                  <a:lnTo>
                    <a:pt x="80899" y="67310"/>
                  </a:lnTo>
                  <a:lnTo>
                    <a:pt x="86868" y="73787"/>
                  </a:lnTo>
                  <a:lnTo>
                    <a:pt x="90424" y="76327"/>
                  </a:lnTo>
                  <a:lnTo>
                    <a:pt x="94615" y="77851"/>
                  </a:lnTo>
                  <a:lnTo>
                    <a:pt x="98806" y="79502"/>
                  </a:lnTo>
                  <a:lnTo>
                    <a:pt x="103378" y="80264"/>
                  </a:lnTo>
                  <a:lnTo>
                    <a:pt x="111760" y="80264"/>
                  </a:lnTo>
                  <a:lnTo>
                    <a:pt x="115189" y="79883"/>
                  </a:lnTo>
                  <a:lnTo>
                    <a:pt x="118618" y="78867"/>
                  </a:lnTo>
                  <a:lnTo>
                    <a:pt x="121920" y="77978"/>
                  </a:lnTo>
                  <a:lnTo>
                    <a:pt x="125984" y="76327"/>
                  </a:lnTo>
                  <a:lnTo>
                    <a:pt x="130683" y="73787"/>
                  </a:lnTo>
                  <a:lnTo>
                    <a:pt x="130683" y="69215"/>
                  </a:lnTo>
                  <a:lnTo>
                    <a:pt x="130683" y="59690"/>
                  </a:lnTo>
                  <a:lnTo>
                    <a:pt x="130048" y="59690"/>
                  </a:lnTo>
                  <a:lnTo>
                    <a:pt x="126619" y="62357"/>
                  </a:lnTo>
                  <a:lnTo>
                    <a:pt x="124841" y="63500"/>
                  </a:lnTo>
                  <a:lnTo>
                    <a:pt x="123317" y="64643"/>
                  </a:lnTo>
                  <a:lnTo>
                    <a:pt x="121793" y="65405"/>
                  </a:lnTo>
                  <a:lnTo>
                    <a:pt x="119761" y="66548"/>
                  </a:lnTo>
                  <a:lnTo>
                    <a:pt x="117602" y="67437"/>
                  </a:lnTo>
                  <a:lnTo>
                    <a:pt x="115189" y="68199"/>
                  </a:lnTo>
                  <a:lnTo>
                    <a:pt x="112776" y="68834"/>
                  </a:lnTo>
                  <a:lnTo>
                    <a:pt x="110363" y="69215"/>
                  </a:lnTo>
                  <a:lnTo>
                    <a:pt x="100965" y="69215"/>
                  </a:lnTo>
                  <a:lnTo>
                    <a:pt x="95758" y="66675"/>
                  </a:lnTo>
                  <a:lnTo>
                    <a:pt x="91948" y="61595"/>
                  </a:lnTo>
                  <a:lnTo>
                    <a:pt x="88265" y="56642"/>
                  </a:lnTo>
                  <a:lnTo>
                    <a:pt x="86360" y="49530"/>
                  </a:lnTo>
                  <a:lnTo>
                    <a:pt x="86360" y="31369"/>
                  </a:lnTo>
                  <a:lnTo>
                    <a:pt x="88265" y="24257"/>
                  </a:lnTo>
                  <a:lnTo>
                    <a:pt x="91948" y="19177"/>
                  </a:lnTo>
                  <a:lnTo>
                    <a:pt x="95758" y="14097"/>
                  </a:lnTo>
                  <a:lnTo>
                    <a:pt x="101092" y="11557"/>
                  </a:lnTo>
                  <a:lnTo>
                    <a:pt x="111379" y="11557"/>
                  </a:lnTo>
                  <a:lnTo>
                    <a:pt x="115062" y="12319"/>
                  </a:lnTo>
                  <a:lnTo>
                    <a:pt x="122428" y="15367"/>
                  </a:lnTo>
                  <a:lnTo>
                    <a:pt x="126238" y="17780"/>
                  </a:lnTo>
                  <a:lnTo>
                    <a:pt x="130048" y="21082"/>
                  </a:lnTo>
                  <a:lnTo>
                    <a:pt x="130683" y="21082"/>
                  </a:lnTo>
                  <a:lnTo>
                    <a:pt x="130683" y="11557"/>
                  </a:lnTo>
                  <a:lnTo>
                    <a:pt x="130683" y="6731"/>
                  </a:lnTo>
                  <a:close/>
                </a:path>
                <a:path w="572134" h="81280">
                  <a:moveTo>
                    <a:pt x="203835" y="2159"/>
                  </a:moveTo>
                  <a:lnTo>
                    <a:pt x="146304" y="2159"/>
                  </a:lnTo>
                  <a:lnTo>
                    <a:pt x="146304" y="78613"/>
                  </a:lnTo>
                  <a:lnTo>
                    <a:pt x="157861" y="78613"/>
                  </a:lnTo>
                  <a:lnTo>
                    <a:pt x="157861" y="13208"/>
                  </a:lnTo>
                  <a:lnTo>
                    <a:pt x="192278" y="13208"/>
                  </a:lnTo>
                  <a:lnTo>
                    <a:pt x="192278" y="78613"/>
                  </a:lnTo>
                  <a:lnTo>
                    <a:pt x="203835" y="78613"/>
                  </a:lnTo>
                  <a:lnTo>
                    <a:pt x="203835" y="13208"/>
                  </a:lnTo>
                  <a:lnTo>
                    <a:pt x="203835" y="2159"/>
                  </a:lnTo>
                  <a:close/>
                </a:path>
                <a:path w="572134" h="81280">
                  <a:moveTo>
                    <a:pt x="284226" y="40386"/>
                  </a:moveTo>
                  <a:lnTo>
                    <a:pt x="283679" y="31559"/>
                  </a:lnTo>
                  <a:lnTo>
                    <a:pt x="282041" y="23710"/>
                  </a:lnTo>
                  <a:lnTo>
                    <a:pt x="279349" y="16840"/>
                  </a:lnTo>
                  <a:lnTo>
                    <a:pt x="275666" y="11049"/>
                  </a:lnTo>
                  <a:lnTo>
                    <a:pt x="275590" y="10922"/>
                  </a:lnTo>
                  <a:lnTo>
                    <a:pt x="272161" y="7480"/>
                  </a:lnTo>
                  <a:lnTo>
                    <a:pt x="272161" y="30480"/>
                  </a:lnTo>
                  <a:lnTo>
                    <a:pt x="272161" y="50038"/>
                  </a:lnTo>
                  <a:lnTo>
                    <a:pt x="270510" y="57404"/>
                  </a:lnTo>
                  <a:lnTo>
                    <a:pt x="266954" y="62230"/>
                  </a:lnTo>
                  <a:lnTo>
                    <a:pt x="263398" y="67183"/>
                  </a:lnTo>
                  <a:lnTo>
                    <a:pt x="258572" y="69596"/>
                  </a:lnTo>
                  <a:lnTo>
                    <a:pt x="246253" y="69596"/>
                  </a:lnTo>
                  <a:lnTo>
                    <a:pt x="241300" y="67183"/>
                  </a:lnTo>
                  <a:lnTo>
                    <a:pt x="237871" y="62230"/>
                  </a:lnTo>
                  <a:lnTo>
                    <a:pt x="234403" y="57404"/>
                  </a:lnTo>
                  <a:lnTo>
                    <a:pt x="234276" y="57137"/>
                  </a:lnTo>
                  <a:lnTo>
                    <a:pt x="232664" y="50038"/>
                  </a:lnTo>
                  <a:lnTo>
                    <a:pt x="232664" y="30480"/>
                  </a:lnTo>
                  <a:lnTo>
                    <a:pt x="234315" y="23114"/>
                  </a:lnTo>
                  <a:lnTo>
                    <a:pt x="237871" y="18288"/>
                  </a:lnTo>
                  <a:lnTo>
                    <a:pt x="241300" y="13462"/>
                  </a:lnTo>
                  <a:lnTo>
                    <a:pt x="246126" y="11049"/>
                  </a:lnTo>
                  <a:lnTo>
                    <a:pt x="258699" y="11049"/>
                  </a:lnTo>
                  <a:lnTo>
                    <a:pt x="263525" y="13462"/>
                  </a:lnTo>
                  <a:lnTo>
                    <a:pt x="266954" y="18288"/>
                  </a:lnTo>
                  <a:lnTo>
                    <a:pt x="270510" y="23114"/>
                  </a:lnTo>
                  <a:lnTo>
                    <a:pt x="252476" y="0"/>
                  </a:lnTo>
                  <a:lnTo>
                    <a:pt x="245516" y="698"/>
                  </a:lnTo>
                  <a:lnTo>
                    <a:pt x="221132" y="31559"/>
                  </a:lnTo>
                  <a:lnTo>
                    <a:pt x="220599" y="40386"/>
                  </a:lnTo>
                  <a:lnTo>
                    <a:pt x="221132" y="49250"/>
                  </a:lnTo>
                  <a:lnTo>
                    <a:pt x="245516" y="80086"/>
                  </a:lnTo>
                  <a:lnTo>
                    <a:pt x="252476" y="80772"/>
                  </a:lnTo>
                  <a:lnTo>
                    <a:pt x="259334" y="80086"/>
                  </a:lnTo>
                  <a:lnTo>
                    <a:pt x="265455" y="78041"/>
                  </a:lnTo>
                  <a:lnTo>
                    <a:pt x="270865" y="74676"/>
                  </a:lnTo>
                  <a:lnTo>
                    <a:pt x="275590" y="69977"/>
                  </a:lnTo>
                  <a:lnTo>
                    <a:pt x="275831" y="69596"/>
                  </a:lnTo>
                  <a:lnTo>
                    <a:pt x="279349" y="64058"/>
                  </a:lnTo>
                  <a:lnTo>
                    <a:pt x="282041" y="57137"/>
                  </a:lnTo>
                  <a:lnTo>
                    <a:pt x="283679" y="49250"/>
                  </a:lnTo>
                  <a:lnTo>
                    <a:pt x="284226" y="40386"/>
                  </a:lnTo>
                  <a:close/>
                </a:path>
                <a:path w="572134" h="81280">
                  <a:moveTo>
                    <a:pt x="360299" y="2159"/>
                  </a:moveTo>
                  <a:lnTo>
                    <a:pt x="312928" y="2159"/>
                  </a:lnTo>
                  <a:lnTo>
                    <a:pt x="312420" y="21971"/>
                  </a:lnTo>
                  <a:lnTo>
                    <a:pt x="312166" y="26416"/>
                  </a:lnTo>
                  <a:lnTo>
                    <a:pt x="304419" y="65278"/>
                  </a:lnTo>
                  <a:lnTo>
                    <a:pt x="303784" y="66167"/>
                  </a:lnTo>
                  <a:lnTo>
                    <a:pt x="302768" y="66675"/>
                  </a:lnTo>
                  <a:lnTo>
                    <a:pt x="301752" y="67056"/>
                  </a:lnTo>
                  <a:lnTo>
                    <a:pt x="299720" y="67564"/>
                  </a:lnTo>
                  <a:lnTo>
                    <a:pt x="298323" y="67564"/>
                  </a:lnTo>
                  <a:lnTo>
                    <a:pt x="297815" y="67437"/>
                  </a:lnTo>
                  <a:lnTo>
                    <a:pt x="295148" y="67437"/>
                  </a:lnTo>
                  <a:lnTo>
                    <a:pt x="295148" y="78613"/>
                  </a:lnTo>
                  <a:lnTo>
                    <a:pt x="296418" y="78613"/>
                  </a:lnTo>
                  <a:lnTo>
                    <a:pt x="297815" y="78740"/>
                  </a:lnTo>
                  <a:lnTo>
                    <a:pt x="302895" y="78740"/>
                  </a:lnTo>
                  <a:lnTo>
                    <a:pt x="304673" y="78359"/>
                  </a:lnTo>
                  <a:lnTo>
                    <a:pt x="316445" y="67564"/>
                  </a:lnTo>
                  <a:lnTo>
                    <a:pt x="317246" y="65786"/>
                  </a:lnTo>
                  <a:lnTo>
                    <a:pt x="318262" y="62992"/>
                  </a:lnTo>
                  <a:lnTo>
                    <a:pt x="319278" y="59944"/>
                  </a:lnTo>
                  <a:lnTo>
                    <a:pt x="320167" y="56261"/>
                  </a:lnTo>
                  <a:lnTo>
                    <a:pt x="320802" y="51689"/>
                  </a:lnTo>
                  <a:lnTo>
                    <a:pt x="321564" y="47117"/>
                  </a:lnTo>
                  <a:lnTo>
                    <a:pt x="321970" y="40386"/>
                  </a:lnTo>
                  <a:lnTo>
                    <a:pt x="322453" y="30607"/>
                  </a:lnTo>
                  <a:lnTo>
                    <a:pt x="322478" y="26416"/>
                  </a:lnTo>
                  <a:lnTo>
                    <a:pt x="322961" y="12954"/>
                  </a:lnTo>
                  <a:lnTo>
                    <a:pt x="348742" y="12954"/>
                  </a:lnTo>
                  <a:lnTo>
                    <a:pt x="348742" y="78613"/>
                  </a:lnTo>
                  <a:lnTo>
                    <a:pt x="360299" y="78613"/>
                  </a:lnTo>
                  <a:lnTo>
                    <a:pt x="360299" y="12954"/>
                  </a:lnTo>
                  <a:lnTo>
                    <a:pt x="360299" y="2159"/>
                  </a:lnTo>
                  <a:close/>
                </a:path>
                <a:path w="572134" h="81280">
                  <a:moveTo>
                    <a:pt x="438531" y="2159"/>
                  </a:moveTo>
                  <a:lnTo>
                    <a:pt x="426974" y="2159"/>
                  </a:lnTo>
                  <a:lnTo>
                    <a:pt x="426974" y="33147"/>
                  </a:lnTo>
                  <a:lnTo>
                    <a:pt x="392557" y="33147"/>
                  </a:lnTo>
                  <a:lnTo>
                    <a:pt x="392557" y="2159"/>
                  </a:lnTo>
                  <a:lnTo>
                    <a:pt x="381000" y="2159"/>
                  </a:lnTo>
                  <a:lnTo>
                    <a:pt x="381000" y="78613"/>
                  </a:lnTo>
                  <a:lnTo>
                    <a:pt x="392557" y="78613"/>
                  </a:lnTo>
                  <a:lnTo>
                    <a:pt x="392557" y="44196"/>
                  </a:lnTo>
                  <a:lnTo>
                    <a:pt x="426974" y="44196"/>
                  </a:lnTo>
                  <a:lnTo>
                    <a:pt x="426974" y="78613"/>
                  </a:lnTo>
                  <a:lnTo>
                    <a:pt x="438531" y="78613"/>
                  </a:lnTo>
                  <a:lnTo>
                    <a:pt x="438531" y="44196"/>
                  </a:lnTo>
                  <a:lnTo>
                    <a:pt x="438531" y="33147"/>
                  </a:lnTo>
                  <a:lnTo>
                    <a:pt x="438531" y="2159"/>
                  </a:lnTo>
                  <a:close/>
                </a:path>
                <a:path w="572134" h="81280">
                  <a:moveTo>
                    <a:pt x="518160" y="2159"/>
                  </a:moveTo>
                  <a:lnTo>
                    <a:pt x="507365" y="2159"/>
                  </a:lnTo>
                  <a:lnTo>
                    <a:pt x="471678" y="58801"/>
                  </a:lnTo>
                  <a:lnTo>
                    <a:pt x="471678" y="2159"/>
                  </a:lnTo>
                  <a:lnTo>
                    <a:pt x="460248" y="2159"/>
                  </a:lnTo>
                  <a:lnTo>
                    <a:pt x="460248" y="78613"/>
                  </a:lnTo>
                  <a:lnTo>
                    <a:pt x="470662" y="78613"/>
                  </a:lnTo>
                  <a:lnTo>
                    <a:pt x="483108" y="58801"/>
                  </a:lnTo>
                  <a:lnTo>
                    <a:pt x="506730" y="21209"/>
                  </a:lnTo>
                  <a:lnTo>
                    <a:pt x="506730" y="78613"/>
                  </a:lnTo>
                  <a:lnTo>
                    <a:pt x="518160" y="78613"/>
                  </a:lnTo>
                  <a:lnTo>
                    <a:pt x="518160" y="21209"/>
                  </a:lnTo>
                  <a:lnTo>
                    <a:pt x="518160" y="2159"/>
                  </a:lnTo>
                  <a:close/>
                </a:path>
                <a:path w="572134" h="81280">
                  <a:moveTo>
                    <a:pt x="571766" y="33629"/>
                  </a:moveTo>
                  <a:lnTo>
                    <a:pt x="537210" y="33629"/>
                  </a:lnTo>
                  <a:lnTo>
                    <a:pt x="537210" y="41021"/>
                  </a:lnTo>
                  <a:lnTo>
                    <a:pt x="571766" y="41021"/>
                  </a:lnTo>
                  <a:lnTo>
                    <a:pt x="571766" y="336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6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424934" y="2227579"/>
              <a:ext cx="2198116" cy="303022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706361" y="2423794"/>
              <a:ext cx="840232" cy="80771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8249299" y="2395219"/>
              <a:ext cx="585201" cy="125475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313557" y="2591434"/>
              <a:ext cx="1020952" cy="106806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405390" y="2562859"/>
              <a:ext cx="866887" cy="135381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340350" y="2591434"/>
              <a:ext cx="989584" cy="106806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6392291" y="2568066"/>
              <a:ext cx="916813" cy="130175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373493" y="2423794"/>
              <a:ext cx="1391284" cy="248412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8686800" cy="4901565"/>
            <a:chOff x="0" y="0"/>
            <a:chExt cx="8686800" cy="4901565"/>
          </a:xfrm>
        </p:grpSpPr>
        <p:sp>
          <p:nvSpPr>
            <p:cNvPr id="3" name="object 3"/>
            <p:cNvSpPr/>
            <p:nvPr/>
          </p:nvSpPr>
          <p:spPr>
            <a:xfrm>
              <a:off x="6858000" y="1417319"/>
              <a:ext cx="1828800" cy="182880"/>
            </a:xfrm>
            <a:custGeom>
              <a:avLst/>
              <a:gdLst/>
              <a:ahLst/>
              <a:cxnLst/>
              <a:rect l="l" t="t" r="r" b="b"/>
              <a:pathLst>
                <a:path w="1828800" h="182880">
                  <a:moveTo>
                    <a:pt x="1828800" y="0"/>
                  </a:moveTo>
                  <a:lnTo>
                    <a:pt x="0" y="0"/>
                  </a:lnTo>
                  <a:lnTo>
                    <a:pt x="0" y="182879"/>
                  </a:lnTo>
                  <a:lnTo>
                    <a:pt x="1828800" y="182879"/>
                  </a:lnTo>
                  <a:lnTo>
                    <a:pt x="1828800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1493519"/>
              <a:ext cx="8305800" cy="0"/>
            </a:xfrm>
            <a:custGeom>
              <a:avLst/>
              <a:gdLst/>
              <a:ahLst/>
              <a:cxnLst/>
              <a:rect l="l" t="t" r="r" b="b"/>
              <a:pathLst>
                <a:path w="8305800">
                  <a:moveTo>
                    <a:pt x="0" y="0"/>
                  </a:moveTo>
                  <a:lnTo>
                    <a:pt x="8305800" y="0"/>
                  </a:lnTo>
                </a:path>
              </a:pathLst>
            </a:custGeom>
            <a:ln w="18288">
              <a:solidFill>
                <a:srgbClr val="330033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4855464"/>
              <a:ext cx="609600" cy="45720"/>
            </a:xfrm>
            <a:custGeom>
              <a:avLst/>
              <a:gdLst/>
              <a:ahLst/>
              <a:cxnLst/>
              <a:rect l="l" t="t" r="r" b="b"/>
              <a:pathLst>
                <a:path w="609600" h="45720">
                  <a:moveTo>
                    <a:pt x="609600" y="0"/>
                  </a:moveTo>
                  <a:lnTo>
                    <a:pt x="0" y="0"/>
                  </a:lnTo>
                  <a:lnTo>
                    <a:pt x="0" y="45719"/>
                  </a:lnTo>
                  <a:lnTo>
                    <a:pt x="609600" y="45719"/>
                  </a:lnTo>
                  <a:lnTo>
                    <a:pt x="609600" y="0"/>
                  </a:lnTo>
                  <a:close/>
                </a:path>
              </a:pathLst>
            </a:custGeom>
            <a:solidFill>
              <a:srgbClr val="330033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566672" y="1557527"/>
            <a:ext cx="6891655" cy="1859280"/>
            <a:chOff x="1566672" y="1557527"/>
            <a:chExt cx="6891655" cy="185928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16352" y="1557527"/>
              <a:ext cx="3429000" cy="3810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66672" y="1901952"/>
              <a:ext cx="6891528" cy="1514856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914196" y="359105"/>
            <a:ext cx="7913370" cy="87820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951230" marR="5080" indent="-939165">
              <a:lnSpc>
                <a:spcPts val="3340"/>
              </a:lnSpc>
              <a:spcBef>
                <a:spcPts val="229"/>
              </a:spcBef>
            </a:pPr>
            <a:r>
              <a:rPr sz="2800" spc="-5" dirty="0">
                <a:solidFill>
                  <a:srgbClr val="800080"/>
                </a:solidFill>
                <a:latin typeface="Times New Roman"/>
                <a:cs typeface="Times New Roman"/>
              </a:rPr>
              <a:t>Документы,</a:t>
            </a:r>
            <a:r>
              <a:rPr sz="2800" spc="-15" dirty="0">
                <a:solidFill>
                  <a:srgbClr val="800080"/>
                </a:solidFill>
                <a:latin typeface="Times New Roman"/>
                <a:cs typeface="Times New Roman"/>
              </a:rPr>
              <a:t> на</a:t>
            </a:r>
            <a:r>
              <a:rPr sz="2800" spc="25" dirty="0">
                <a:solidFill>
                  <a:srgbClr val="80008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800080"/>
                </a:solidFill>
                <a:latin typeface="Times New Roman"/>
                <a:cs typeface="Times New Roman"/>
              </a:rPr>
              <a:t>основании</a:t>
            </a:r>
            <a:r>
              <a:rPr sz="2800" spc="-25" dirty="0">
                <a:solidFill>
                  <a:srgbClr val="80008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800080"/>
                </a:solidFill>
                <a:latin typeface="Times New Roman"/>
                <a:cs typeface="Times New Roman"/>
              </a:rPr>
              <a:t>которых</a:t>
            </a:r>
            <a:r>
              <a:rPr sz="2800" spc="5" dirty="0">
                <a:solidFill>
                  <a:srgbClr val="80008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800080"/>
                </a:solidFill>
                <a:latin typeface="Times New Roman"/>
                <a:cs typeface="Times New Roman"/>
              </a:rPr>
              <a:t>составляется </a:t>
            </a:r>
            <a:r>
              <a:rPr sz="2800" spc="-685" dirty="0">
                <a:solidFill>
                  <a:srgbClr val="80008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800080"/>
                </a:solidFill>
                <a:latin typeface="Times New Roman"/>
                <a:cs typeface="Times New Roman"/>
              </a:rPr>
              <a:t>проект</a:t>
            </a:r>
            <a:r>
              <a:rPr sz="2800" spc="-30" dirty="0">
                <a:solidFill>
                  <a:srgbClr val="80008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800080"/>
                </a:solidFill>
                <a:latin typeface="Times New Roman"/>
                <a:cs typeface="Times New Roman"/>
              </a:rPr>
              <a:t>бюджета</a:t>
            </a:r>
            <a:r>
              <a:rPr sz="2800" spc="10" dirty="0">
                <a:solidFill>
                  <a:srgbClr val="80008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800080"/>
                </a:solidFill>
                <a:latin typeface="Times New Roman"/>
                <a:cs typeface="Times New Roman"/>
              </a:rPr>
              <a:t>сельского</a:t>
            </a:r>
            <a:r>
              <a:rPr sz="2800" dirty="0">
                <a:solidFill>
                  <a:srgbClr val="80008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800080"/>
                </a:solidFill>
                <a:latin typeface="Times New Roman"/>
                <a:cs typeface="Times New Roman"/>
              </a:rPr>
              <a:t>поселения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85670" y="2387345"/>
            <a:ext cx="1831339" cy="634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2000" spc="-30" dirty="0">
                <a:solidFill>
                  <a:prstClr val="black"/>
                </a:solidFill>
                <a:latin typeface="Microsoft Sans Serif"/>
                <a:cs typeface="Microsoft Sans Serif"/>
              </a:rPr>
              <a:t>Федеральному</a:t>
            </a:r>
            <a:endParaRPr sz="2000">
              <a:solidFill>
                <a:prstClr val="black"/>
              </a:solidFill>
              <a:latin typeface="Microsoft Sans Serif"/>
              <a:cs typeface="Microsoft Sans Serif"/>
            </a:endParaRPr>
          </a:p>
          <a:p>
            <a:pPr marL="12700"/>
            <a:r>
              <a:rPr sz="2000" spc="-15" dirty="0">
                <a:solidFill>
                  <a:prstClr val="black"/>
                </a:solidFill>
                <a:latin typeface="Microsoft Sans Serif"/>
                <a:cs typeface="Microsoft Sans Serif"/>
              </a:rPr>
              <a:t>определяющее</a:t>
            </a:r>
            <a:endParaRPr sz="200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85670" y="2084908"/>
            <a:ext cx="4891405" cy="6286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380"/>
              </a:lnSpc>
              <a:spcBef>
                <a:spcPts val="95"/>
              </a:spcBef>
              <a:tabLst>
                <a:tab pos="1591310" algn="l"/>
                <a:tab pos="3420745" algn="l"/>
              </a:tabLst>
            </a:pPr>
            <a:r>
              <a:rPr sz="2000" spc="-15" dirty="0">
                <a:solidFill>
                  <a:prstClr val="black"/>
                </a:solidFill>
                <a:latin typeface="Microsoft Sans Serif"/>
                <a:cs typeface="Microsoft Sans Serif"/>
              </a:rPr>
              <a:t>Послание	</a:t>
            </a:r>
            <a:r>
              <a:rPr sz="2000" spc="-20" dirty="0">
                <a:solidFill>
                  <a:prstClr val="black"/>
                </a:solidFill>
                <a:latin typeface="Microsoft Sans Serif"/>
                <a:cs typeface="Microsoft Sans Serif"/>
              </a:rPr>
              <a:t>Президента	</a:t>
            </a:r>
            <a:r>
              <a:rPr sz="2000" spc="-25" dirty="0">
                <a:solidFill>
                  <a:prstClr val="black"/>
                </a:solidFill>
                <a:latin typeface="Microsoft Sans Serif"/>
                <a:cs typeface="Microsoft Sans Serif"/>
              </a:rPr>
              <a:t>Российской</a:t>
            </a:r>
            <a:endParaRPr sz="2000" dirty="0">
              <a:solidFill>
                <a:prstClr val="black"/>
              </a:solidFill>
              <a:latin typeface="Microsoft Sans Serif"/>
              <a:cs typeface="Microsoft Sans Serif"/>
            </a:endParaRPr>
          </a:p>
          <a:p>
            <a:pPr marL="3515360">
              <a:lnSpc>
                <a:spcPts val="2380"/>
              </a:lnSpc>
            </a:pPr>
            <a:r>
              <a:rPr sz="2000" spc="-25" dirty="0">
                <a:solidFill>
                  <a:prstClr val="black"/>
                </a:solidFill>
                <a:latin typeface="Microsoft Sans Serif"/>
                <a:cs typeface="Microsoft Sans Serif"/>
              </a:rPr>
              <a:t>Российской</a:t>
            </a:r>
            <a:endParaRPr sz="2000" dirty="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801739" y="2084908"/>
            <a:ext cx="1426210" cy="6286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5725">
              <a:lnSpc>
                <a:spcPts val="2380"/>
              </a:lnSpc>
              <a:spcBef>
                <a:spcPts val="95"/>
              </a:spcBef>
            </a:pPr>
            <a:r>
              <a:rPr sz="2000" spc="-35" dirty="0">
                <a:solidFill>
                  <a:prstClr val="black"/>
                </a:solidFill>
                <a:latin typeface="Microsoft Sans Serif"/>
                <a:cs typeface="Microsoft Sans Serif"/>
              </a:rPr>
              <a:t>Федерации</a:t>
            </a:r>
            <a:endParaRPr sz="2000">
              <a:solidFill>
                <a:prstClr val="black"/>
              </a:solidFill>
              <a:latin typeface="Microsoft Sans Serif"/>
              <a:cs typeface="Microsoft Sans Serif"/>
            </a:endParaRPr>
          </a:p>
          <a:p>
            <a:pPr marL="12700">
              <a:lnSpc>
                <a:spcPts val="2380"/>
              </a:lnSpc>
            </a:pPr>
            <a:r>
              <a:rPr sz="2000" spc="-30" dirty="0">
                <a:solidFill>
                  <a:prstClr val="black"/>
                </a:solidFill>
                <a:latin typeface="Microsoft Sans Serif"/>
                <a:cs typeface="Microsoft Sans Serif"/>
              </a:rPr>
              <a:t>Федерации,</a:t>
            </a:r>
            <a:endParaRPr sz="200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670553" y="2387345"/>
            <a:ext cx="4257040" cy="6369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8895">
              <a:spcBef>
                <a:spcPts val="90"/>
              </a:spcBef>
            </a:pPr>
            <a:r>
              <a:rPr sz="2000" spc="-15" dirty="0">
                <a:solidFill>
                  <a:prstClr val="black"/>
                </a:solidFill>
                <a:latin typeface="Microsoft Sans Serif"/>
                <a:cs typeface="Microsoft Sans Serif"/>
              </a:rPr>
              <a:t>Собранию</a:t>
            </a:r>
            <a:endParaRPr sz="2000">
              <a:solidFill>
                <a:prstClr val="black"/>
              </a:solidFill>
              <a:latin typeface="Microsoft Sans Serif"/>
              <a:cs typeface="Microsoft Sans Serif"/>
            </a:endParaRPr>
          </a:p>
          <a:p>
            <a:pPr marL="12700">
              <a:spcBef>
                <a:spcPts val="25"/>
              </a:spcBef>
              <a:tabLst>
                <a:tab pos="1548765" algn="l"/>
                <a:tab pos="2790190" algn="l"/>
              </a:tabLst>
            </a:pPr>
            <a:r>
              <a:rPr sz="2000" spc="-35" dirty="0">
                <a:solidFill>
                  <a:prstClr val="black"/>
                </a:solidFill>
                <a:latin typeface="Microsoft Sans Serif"/>
                <a:cs typeface="Microsoft Sans Serif"/>
              </a:rPr>
              <a:t>бюджетную	</a:t>
            </a:r>
            <a:r>
              <a:rPr sz="2000" spc="-25" dirty="0">
                <a:solidFill>
                  <a:prstClr val="black"/>
                </a:solidFill>
                <a:latin typeface="Microsoft Sans Serif"/>
                <a:cs typeface="Microsoft Sans Serif"/>
              </a:rPr>
              <a:t>политику	</a:t>
            </a:r>
            <a:r>
              <a:rPr sz="2000" spc="-15" dirty="0">
                <a:solidFill>
                  <a:prstClr val="black"/>
                </a:solidFill>
                <a:latin typeface="Microsoft Sans Serif"/>
                <a:cs typeface="Microsoft Sans Serif"/>
              </a:rPr>
              <a:t>(требования</a:t>
            </a:r>
            <a:endParaRPr sz="2000">
              <a:solidFill>
                <a:prstClr val="black"/>
              </a:solidFill>
              <a:latin typeface="Microsoft Sans Serif"/>
              <a:cs typeface="Microsoft Sans Serif"/>
            </a:endParaRPr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21015" y="2828417"/>
            <a:ext cx="95123" cy="131191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66672" y="3557015"/>
            <a:ext cx="6891528" cy="844296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1530096" y="4565903"/>
            <a:ext cx="6928484" cy="1841500"/>
            <a:chOff x="1530096" y="4565903"/>
            <a:chExt cx="6928484" cy="1841500"/>
          </a:xfrm>
        </p:grpSpPr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66672" y="4565903"/>
              <a:ext cx="6891528" cy="89916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30096" y="5501639"/>
              <a:ext cx="6891528" cy="905256"/>
            </a:xfrm>
            <a:prstGeom prst="rect">
              <a:avLst/>
            </a:prstGeom>
          </p:spPr>
        </p:pic>
      </p:grpSp>
      <p:sp>
        <p:nvSpPr>
          <p:cNvPr id="19" name="object 1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390525" algn="r">
              <a:lnSpc>
                <a:spcPct val="100000"/>
              </a:lnSpc>
              <a:spcBef>
                <a:spcPts val="90"/>
              </a:spcBef>
            </a:pPr>
            <a:r>
              <a:rPr spc="-5" dirty="0"/>
              <a:t>бю</a:t>
            </a:r>
            <a:r>
              <a:rPr spc="-20" dirty="0"/>
              <a:t>д</a:t>
            </a:r>
            <a:r>
              <a:rPr spc="-75" dirty="0"/>
              <a:t>ж</a:t>
            </a:r>
            <a:r>
              <a:rPr spc="-15" dirty="0"/>
              <a:t>етн</a:t>
            </a:r>
            <a:r>
              <a:rPr spc="5" dirty="0"/>
              <a:t>о</a:t>
            </a:r>
            <a:r>
              <a:rPr spc="-10" dirty="0"/>
              <a:t>й</a:t>
            </a:r>
            <a:r>
              <a:rPr spc="-125" dirty="0"/>
              <a:t> </a:t>
            </a:r>
            <a:r>
              <a:rPr spc="-15" dirty="0"/>
              <a:t>п</a:t>
            </a:r>
            <a:r>
              <a:rPr dirty="0"/>
              <a:t>о</a:t>
            </a:r>
            <a:r>
              <a:rPr spc="10" dirty="0"/>
              <a:t>л</a:t>
            </a:r>
            <a:r>
              <a:rPr spc="-20" dirty="0"/>
              <a:t>и</a:t>
            </a:r>
            <a:r>
              <a:rPr spc="15" dirty="0"/>
              <a:t>т</a:t>
            </a:r>
            <a:r>
              <a:rPr spc="-20" dirty="0"/>
              <a:t>и</a:t>
            </a:r>
            <a:r>
              <a:rPr spc="-140" dirty="0"/>
              <a:t>к</a:t>
            </a:r>
            <a:r>
              <a:rPr spc="-10" dirty="0"/>
              <a:t>е</a:t>
            </a:r>
            <a:r>
              <a:rPr spc="-5" dirty="0"/>
              <a:t>)</a:t>
            </a:r>
            <a:r>
              <a:rPr spc="-85" dirty="0"/>
              <a:t> </a:t>
            </a:r>
            <a:r>
              <a:rPr spc="-5" dirty="0"/>
              <a:t>в</a:t>
            </a:r>
            <a:r>
              <a:rPr spc="-105" dirty="0"/>
              <a:t> </a:t>
            </a:r>
            <a:r>
              <a:rPr spc="-20" dirty="0"/>
              <a:t>Р</a:t>
            </a:r>
            <a:r>
              <a:rPr spc="10" dirty="0"/>
              <a:t>о</a:t>
            </a:r>
            <a:r>
              <a:rPr spc="5" dirty="0"/>
              <a:t>сс</a:t>
            </a:r>
            <a:r>
              <a:rPr spc="-20" dirty="0"/>
              <a:t>ий</a:t>
            </a:r>
            <a:r>
              <a:rPr spc="5" dirty="0"/>
              <a:t>с</a:t>
            </a:r>
            <a:r>
              <a:rPr spc="-140" dirty="0"/>
              <a:t>к</a:t>
            </a:r>
            <a:r>
              <a:rPr spc="-10" dirty="0"/>
              <a:t>о</a:t>
            </a:r>
            <a:r>
              <a:rPr spc="-5" dirty="0"/>
              <a:t>й</a:t>
            </a:r>
            <a:r>
              <a:rPr spc="-105" dirty="0"/>
              <a:t> </a:t>
            </a:r>
            <a:r>
              <a:rPr spc="-75" dirty="0"/>
              <a:t>Фед</a:t>
            </a:r>
            <a:r>
              <a:rPr spc="-10" dirty="0"/>
              <a:t>е</a:t>
            </a:r>
            <a:r>
              <a:rPr spc="-15" dirty="0"/>
              <a:t>ра</a:t>
            </a:r>
            <a:r>
              <a:rPr spc="-5" dirty="0"/>
              <a:t>ц</a:t>
            </a:r>
            <a:r>
              <a:rPr spc="-20" dirty="0"/>
              <a:t>и</a:t>
            </a:r>
            <a:r>
              <a:rPr spc="-10" dirty="0"/>
              <a:t>и</a:t>
            </a: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750" dirty="0"/>
          </a:p>
          <a:p>
            <a:pPr marL="593725" algn="ctr">
              <a:lnSpc>
                <a:spcPts val="2315"/>
              </a:lnSpc>
            </a:pPr>
            <a:r>
              <a:rPr spc="-30" dirty="0"/>
              <a:t>Прогноз</a:t>
            </a:r>
            <a:r>
              <a:rPr spc="-40" dirty="0"/>
              <a:t> </a:t>
            </a:r>
            <a:r>
              <a:rPr spc="-30" dirty="0"/>
              <a:t>социально-экономического</a:t>
            </a:r>
            <a:r>
              <a:rPr spc="70" dirty="0"/>
              <a:t> </a:t>
            </a:r>
            <a:r>
              <a:rPr spc="-25" dirty="0"/>
              <a:t>развития</a:t>
            </a:r>
          </a:p>
          <a:p>
            <a:pPr marL="593090" algn="ctr">
              <a:lnSpc>
                <a:spcPts val="2315"/>
              </a:lnSpc>
            </a:pPr>
            <a:r>
              <a:rPr spc="-15" dirty="0"/>
              <a:t>территории</a:t>
            </a: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950" dirty="0"/>
          </a:p>
          <a:p>
            <a:pPr marL="596265" algn="ctr">
              <a:lnSpc>
                <a:spcPct val="100000"/>
              </a:lnSpc>
              <a:spcBef>
                <a:spcPts val="5"/>
              </a:spcBef>
            </a:pPr>
            <a:r>
              <a:rPr spc="-15" dirty="0"/>
              <a:t>Основные</a:t>
            </a:r>
            <a:r>
              <a:rPr spc="-55" dirty="0"/>
              <a:t> </a:t>
            </a:r>
            <a:r>
              <a:rPr spc="-20" dirty="0"/>
              <a:t>направления</a:t>
            </a:r>
            <a:r>
              <a:rPr spc="-35" dirty="0"/>
              <a:t> </a:t>
            </a:r>
            <a:r>
              <a:rPr spc="-20" dirty="0"/>
              <a:t>бюджетной</a:t>
            </a:r>
          </a:p>
          <a:p>
            <a:pPr marL="662305" algn="ctr">
              <a:lnSpc>
                <a:spcPct val="100000"/>
              </a:lnSpc>
              <a:spcBef>
                <a:spcPts val="240"/>
              </a:spcBef>
            </a:pPr>
            <a:r>
              <a:rPr spc="-10" dirty="0"/>
              <a:t>и</a:t>
            </a:r>
            <a:r>
              <a:rPr spc="-110" dirty="0"/>
              <a:t> </a:t>
            </a:r>
            <a:r>
              <a:rPr spc="-15" dirty="0"/>
              <a:t>н</a:t>
            </a:r>
            <a:r>
              <a:rPr spc="10" dirty="0"/>
              <a:t>а</a:t>
            </a:r>
            <a:r>
              <a:rPr spc="5" dirty="0"/>
              <a:t>л</a:t>
            </a:r>
            <a:r>
              <a:rPr spc="-35" dirty="0"/>
              <a:t>о</a:t>
            </a:r>
            <a:r>
              <a:rPr spc="-10" dirty="0"/>
              <a:t>гов</a:t>
            </a:r>
            <a:r>
              <a:rPr spc="5" dirty="0"/>
              <a:t>о</a:t>
            </a:r>
            <a:r>
              <a:rPr spc="-10" dirty="0"/>
              <a:t>й</a:t>
            </a:r>
            <a:r>
              <a:rPr spc="-55" dirty="0"/>
              <a:t> </a:t>
            </a:r>
            <a:r>
              <a:rPr spc="-10" dirty="0"/>
              <a:t>пол</a:t>
            </a:r>
            <a:r>
              <a:rPr spc="-25" dirty="0"/>
              <a:t>и</a:t>
            </a:r>
            <a:r>
              <a:rPr spc="-50" dirty="0"/>
              <a:t>ти</a:t>
            </a:r>
            <a:r>
              <a:rPr spc="-65" dirty="0"/>
              <a:t>к</a:t>
            </a:r>
            <a:r>
              <a:rPr spc="-10" dirty="0"/>
              <a:t>и</a:t>
            </a: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050" dirty="0"/>
          </a:p>
          <a:p>
            <a:pPr marR="360045" algn="r">
              <a:lnSpc>
                <a:spcPct val="100000"/>
              </a:lnSpc>
            </a:pPr>
            <a:r>
              <a:rPr spc="5" dirty="0"/>
              <a:t>М</a:t>
            </a:r>
            <a:r>
              <a:rPr spc="-45" dirty="0"/>
              <a:t>у</a:t>
            </a:r>
            <a:r>
              <a:rPr spc="10" dirty="0"/>
              <a:t>н</a:t>
            </a:r>
            <a:r>
              <a:rPr spc="-20" dirty="0"/>
              <a:t>и</a:t>
            </a:r>
            <a:r>
              <a:rPr spc="-5" dirty="0"/>
              <a:t>ц</a:t>
            </a:r>
            <a:r>
              <a:rPr spc="-20" dirty="0"/>
              <a:t>ип</a:t>
            </a:r>
            <a:r>
              <a:rPr spc="-5" dirty="0"/>
              <a:t>а</a:t>
            </a:r>
            <a:r>
              <a:rPr spc="5" dirty="0"/>
              <a:t>л</a:t>
            </a:r>
            <a:r>
              <a:rPr spc="-10" dirty="0"/>
              <a:t>ьн</a:t>
            </a:r>
            <a:r>
              <a:rPr spc="15" dirty="0"/>
              <a:t>ы</a:t>
            </a:r>
            <a:r>
              <a:rPr spc="-5" dirty="0"/>
              <a:t>е</a:t>
            </a:r>
            <a:r>
              <a:rPr spc="-65" dirty="0"/>
              <a:t> </a:t>
            </a:r>
            <a:r>
              <a:rPr spc="-20" dirty="0"/>
              <a:t>п</a:t>
            </a:r>
            <a:r>
              <a:rPr spc="-5" dirty="0"/>
              <a:t>р</a:t>
            </a:r>
            <a:r>
              <a:rPr spc="-35" dirty="0"/>
              <a:t>ог</a:t>
            </a:r>
            <a:r>
              <a:rPr spc="10" dirty="0"/>
              <a:t>р</a:t>
            </a:r>
            <a:r>
              <a:rPr spc="-35" dirty="0"/>
              <a:t>а</a:t>
            </a:r>
            <a:r>
              <a:rPr spc="-25" dirty="0"/>
              <a:t>м</a:t>
            </a:r>
            <a:r>
              <a:rPr spc="-30" dirty="0"/>
              <a:t>мы</a:t>
            </a:r>
            <a:r>
              <a:rPr spc="-110" dirty="0"/>
              <a:t> </a:t>
            </a:r>
            <a:r>
              <a:rPr spc="-5" dirty="0"/>
              <a:t>те</a:t>
            </a:r>
            <a:r>
              <a:rPr spc="-15" dirty="0"/>
              <a:t>р</a:t>
            </a:r>
            <a:r>
              <a:rPr spc="-10" dirty="0"/>
              <a:t>р</a:t>
            </a:r>
            <a:r>
              <a:rPr spc="-20" dirty="0"/>
              <a:t>и</a:t>
            </a:r>
            <a:r>
              <a:rPr spc="-5" dirty="0"/>
              <a:t>то</a:t>
            </a:r>
            <a:r>
              <a:rPr spc="-15" dirty="0"/>
              <a:t>р</a:t>
            </a:r>
            <a:r>
              <a:rPr spc="-20" dirty="0"/>
              <a:t>и</a:t>
            </a:r>
            <a:r>
              <a:rPr spc="-10" dirty="0"/>
              <a:t>и</a:t>
            </a:r>
          </a:p>
        </p:txBody>
      </p:sp>
    </p:spTree>
    <p:extLst>
      <p:ext uri="{BB962C8B-B14F-4D97-AF65-F5344CB8AC3E}">
        <p14:creationId xmlns:p14="http://schemas.microsoft.com/office/powerpoint/2010/main" val="187885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"/>
            <a:ext cx="8967216" cy="4869305"/>
            <a:chOff x="0" y="0"/>
            <a:chExt cx="8967216" cy="4901184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609600" cy="4876800"/>
            </a:xfrm>
            <a:custGeom>
              <a:avLst/>
              <a:gdLst/>
              <a:ahLst/>
              <a:cxnLst/>
              <a:rect l="l" t="t" r="r" b="b"/>
              <a:pathLst>
                <a:path w="609600" h="4876800">
                  <a:moveTo>
                    <a:pt x="609600" y="0"/>
                  </a:moveTo>
                  <a:lnTo>
                    <a:pt x="0" y="0"/>
                  </a:lnTo>
                  <a:lnTo>
                    <a:pt x="0" y="4876800"/>
                  </a:lnTo>
                  <a:lnTo>
                    <a:pt x="609600" y="4876800"/>
                  </a:lnTo>
                  <a:lnTo>
                    <a:pt x="609600" y="0"/>
                  </a:lnTo>
                  <a:close/>
                </a:path>
              </a:pathLst>
            </a:custGeom>
            <a:solidFill>
              <a:srgbClr val="CC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4855464"/>
              <a:ext cx="609600" cy="45720"/>
            </a:xfrm>
            <a:custGeom>
              <a:avLst/>
              <a:gdLst/>
              <a:ahLst/>
              <a:cxnLst/>
              <a:rect l="l" t="t" r="r" b="b"/>
              <a:pathLst>
                <a:path w="609600" h="45720">
                  <a:moveTo>
                    <a:pt x="609600" y="0"/>
                  </a:moveTo>
                  <a:lnTo>
                    <a:pt x="0" y="0"/>
                  </a:lnTo>
                  <a:lnTo>
                    <a:pt x="0" y="45719"/>
                  </a:lnTo>
                  <a:lnTo>
                    <a:pt x="609600" y="45719"/>
                  </a:lnTo>
                  <a:lnTo>
                    <a:pt x="609600" y="0"/>
                  </a:lnTo>
                  <a:close/>
                </a:path>
              </a:pathLst>
            </a:custGeom>
            <a:solidFill>
              <a:srgbClr val="33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2544" y="1871472"/>
              <a:ext cx="8424672" cy="299923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0391" y="1557527"/>
              <a:ext cx="8113776" cy="1246632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544068" y="1559052"/>
            <a:ext cx="8424545" cy="3310254"/>
          </a:xfrm>
          <a:custGeom>
            <a:avLst/>
            <a:gdLst/>
            <a:ahLst/>
            <a:cxnLst/>
            <a:rect l="l" t="t" r="r" b="b"/>
            <a:pathLst>
              <a:path w="8424545" h="3310254">
                <a:moveTo>
                  <a:pt x="0" y="932814"/>
                </a:moveTo>
                <a:lnTo>
                  <a:pt x="3175" y="887095"/>
                </a:lnTo>
                <a:lnTo>
                  <a:pt x="13334" y="843280"/>
                </a:lnTo>
                <a:lnTo>
                  <a:pt x="29209" y="802005"/>
                </a:lnTo>
                <a:lnTo>
                  <a:pt x="50164" y="763270"/>
                </a:lnTo>
                <a:lnTo>
                  <a:pt x="76200" y="728980"/>
                </a:lnTo>
                <a:lnTo>
                  <a:pt x="106667" y="698500"/>
                </a:lnTo>
                <a:lnTo>
                  <a:pt x="141592" y="671830"/>
                </a:lnTo>
                <a:lnTo>
                  <a:pt x="179692" y="650875"/>
                </a:lnTo>
                <a:lnTo>
                  <a:pt x="220967" y="635000"/>
                </a:lnTo>
                <a:lnTo>
                  <a:pt x="264782" y="625475"/>
                </a:lnTo>
                <a:lnTo>
                  <a:pt x="311137" y="621664"/>
                </a:lnTo>
                <a:lnTo>
                  <a:pt x="7802372" y="621664"/>
                </a:lnTo>
                <a:lnTo>
                  <a:pt x="7802372" y="311150"/>
                </a:lnTo>
                <a:lnTo>
                  <a:pt x="7805547" y="264795"/>
                </a:lnTo>
                <a:lnTo>
                  <a:pt x="7815072" y="220980"/>
                </a:lnTo>
                <a:lnTo>
                  <a:pt x="7830947" y="179705"/>
                </a:lnTo>
                <a:lnTo>
                  <a:pt x="7851902" y="141605"/>
                </a:lnTo>
                <a:lnTo>
                  <a:pt x="7878572" y="106680"/>
                </a:lnTo>
                <a:lnTo>
                  <a:pt x="7909052" y="76200"/>
                </a:lnTo>
                <a:lnTo>
                  <a:pt x="7943977" y="50164"/>
                </a:lnTo>
                <a:lnTo>
                  <a:pt x="7982077" y="28575"/>
                </a:lnTo>
                <a:lnTo>
                  <a:pt x="8023352" y="13335"/>
                </a:lnTo>
                <a:lnTo>
                  <a:pt x="8067166" y="3175"/>
                </a:lnTo>
                <a:lnTo>
                  <a:pt x="8112886" y="0"/>
                </a:lnTo>
                <a:lnTo>
                  <a:pt x="8159241" y="3175"/>
                </a:lnTo>
                <a:lnTo>
                  <a:pt x="8203057" y="13335"/>
                </a:lnTo>
                <a:lnTo>
                  <a:pt x="8244332" y="28575"/>
                </a:lnTo>
                <a:lnTo>
                  <a:pt x="8282432" y="50164"/>
                </a:lnTo>
                <a:lnTo>
                  <a:pt x="8317357" y="76200"/>
                </a:lnTo>
                <a:lnTo>
                  <a:pt x="8347836" y="106680"/>
                </a:lnTo>
                <a:lnTo>
                  <a:pt x="8373872" y="141605"/>
                </a:lnTo>
                <a:lnTo>
                  <a:pt x="8395462" y="179705"/>
                </a:lnTo>
                <a:lnTo>
                  <a:pt x="8410702" y="220980"/>
                </a:lnTo>
                <a:lnTo>
                  <a:pt x="8420862" y="264795"/>
                </a:lnTo>
                <a:lnTo>
                  <a:pt x="8424037" y="311150"/>
                </a:lnTo>
                <a:lnTo>
                  <a:pt x="8424037" y="2376678"/>
                </a:lnTo>
                <a:lnTo>
                  <a:pt x="8420862" y="2423033"/>
                </a:lnTo>
                <a:lnTo>
                  <a:pt x="8410702" y="2466848"/>
                </a:lnTo>
                <a:lnTo>
                  <a:pt x="8395462" y="2508123"/>
                </a:lnTo>
                <a:lnTo>
                  <a:pt x="8373872" y="2546223"/>
                </a:lnTo>
                <a:lnTo>
                  <a:pt x="8347836" y="2581148"/>
                </a:lnTo>
                <a:lnTo>
                  <a:pt x="8317357" y="2611628"/>
                </a:lnTo>
                <a:lnTo>
                  <a:pt x="8282432" y="2637663"/>
                </a:lnTo>
                <a:lnTo>
                  <a:pt x="8244332" y="2659253"/>
                </a:lnTo>
                <a:lnTo>
                  <a:pt x="8203057" y="2674493"/>
                </a:lnTo>
                <a:lnTo>
                  <a:pt x="8159241" y="2684653"/>
                </a:lnTo>
                <a:lnTo>
                  <a:pt x="8112886" y="2687828"/>
                </a:lnTo>
                <a:lnTo>
                  <a:pt x="622261" y="2687828"/>
                </a:lnTo>
                <a:lnTo>
                  <a:pt x="622261" y="2998978"/>
                </a:lnTo>
                <a:lnTo>
                  <a:pt x="618451" y="3044698"/>
                </a:lnTo>
                <a:lnTo>
                  <a:pt x="608926" y="3088513"/>
                </a:lnTo>
                <a:lnTo>
                  <a:pt x="593051" y="3129788"/>
                </a:lnTo>
                <a:lnTo>
                  <a:pt x="572096" y="3168523"/>
                </a:lnTo>
                <a:lnTo>
                  <a:pt x="545426" y="3202813"/>
                </a:lnTo>
                <a:lnTo>
                  <a:pt x="514959" y="3233928"/>
                </a:lnTo>
                <a:lnTo>
                  <a:pt x="480034" y="3259963"/>
                </a:lnTo>
                <a:lnTo>
                  <a:pt x="441934" y="3280918"/>
                </a:lnTo>
                <a:lnTo>
                  <a:pt x="400659" y="3296793"/>
                </a:lnTo>
                <a:lnTo>
                  <a:pt x="356844" y="3306318"/>
                </a:lnTo>
                <a:lnTo>
                  <a:pt x="311137" y="3310128"/>
                </a:lnTo>
                <a:lnTo>
                  <a:pt x="264782" y="3306318"/>
                </a:lnTo>
                <a:lnTo>
                  <a:pt x="220967" y="3296793"/>
                </a:lnTo>
                <a:lnTo>
                  <a:pt x="179692" y="3280918"/>
                </a:lnTo>
                <a:lnTo>
                  <a:pt x="141592" y="3259963"/>
                </a:lnTo>
                <a:lnTo>
                  <a:pt x="106667" y="3233928"/>
                </a:lnTo>
                <a:lnTo>
                  <a:pt x="76200" y="3202813"/>
                </a:lnTo>
                <a:lnTo>
                  <a:pt x="50164" y="3168523"/>
                </a:lnTo>
                <a:lnTo>
                  <a:pt x="29209" y="3129788"/>
                </a:lnTo>
                <a:lnTo>
                  <a:pt x="13334" y="3088513"/>
                </a:lnTo>
                <a:lnTo>
                  <a:pt x="3175" y="3044698"/>
                </a:lnTo>
                <a:lnTo>
                  <a:pt x="0" y="2998978"/>
                </a:lnTo>
                <a:lnTo>
                  <a:pt x="0" y="932814"/>
                </a:lnTo>
                <a:close/>
              </a:path>
              <a:path w="8424545" h="3310254">
                <a:moveTo>
                  <a:pt x="7802372" y="621664"/>
                </a:moveTo>
                <a:lnTo>
                  <a:pt x="8112886" y="621664"/>
                </a:lnTo>
                <a:lnTo>
                  <a:pt x="8159241" y="618489"/>
                </a:lnTo>
                <a:lnTo>
                  <a:pt x="8203057" y="608964"/>
                </a:lnTo>
                <a:lnTo>
                  <a:pt x="8244332" y="593089"/>
                </a:lnTo>
                <a:lnTo>
                  <a:pt x="8282432" y="572135"/>
                </a:lnTo>
                <a:lnTo>
                  <a:pt x="8317357" y="545464"/>
                </a:lnTo>
                <a:lnTo>
                  <a:pt x="8347836" y="514985"/>
                </a:lnTo>
                <a:lnTo>
                  <a:pt x="8373872" y="480060"/>
                </a:lnTo>
                <a:lnTo>
                  <a:pt x="8395462" y="441960"/>
                </a:lnTo>
                <a:lnTo>
                  <a:pt x="8410702" y="400685"/>
                </a:lnTo>
                <a:lnTo>
                  <a:pt x="8420862" y="356870"/>
                </a:lnTo>
                <a:lnTo>
                  <a:pt x="8424037" y="311150"/>
                </a:lnTo>
              </a:path>
              <a:path w="8424545" h="3310254">
                <a:moveTo>
                  <a:pt x="8112886" y="621664"/>
                </a:moveTo>
                <a:lnTo>
                  <a:pt x="8112886" y="311150"/>
                </a:lnTo>
                <a:lnTo>
                  <a:pt x="8105266" y="360045"/>
                </a:lnTo>
                <a:lnTo>
                  <a:pt x="8083041" y="402589"/>
                </a:lnTo>
                <a:lnTo>
                  <a:pt x="8049386" y="436245"/>
                </a:lnTo>
                <a:lnTo>
                  <a:pt x="8006841" y="458470"/>
                </a:lnTo>
                <a:lnTo>
                  <a:pt x="7957947" y="466089"/>
                </a:lnTo>
                <a:lnTo>
                  <a:pt x="7908416" y="458470"/>
                </a:lnTo>
                <a:lnTo>
                  <a:pt x="7865872" y="436245"/>
                </a:lnTo>
                <a:lnTo>
                  <a:pt x="7832216" y="402589"/>
                </a:lnTo>
                <a:lnTo>
                  <a:pt x="7809991" y="360045"/>
                </a:lnTo>
                <a:lnTo>
                  <a:pt x="7802372" y="311150"/>
                </a:lnTo>
              </a:path>
              <a:path w="8424545" h="3310254">
                <a:moveTo>
                  <a:pt x="311137" y="1243964"/>
                </a:moveTo>
                <a:lnTo>
                  <a:pt x="311137" y="932814"/>
                </a:lnTo>
                <a:lnTo>
                  <a:pt x="318744" y="883920"/>
                </a:lnTo>
                <a:lnTo>
                  <a:pt x="340969" y="841375"/>
                </a:lnTo>
                <a:lnTo>
                  <a:pt x="374624" y="807720"/>
                </a:lnTo>
                <a:lnTo>
                  <a:pt x="417169" y="785495"/>
                </a:lnTo>
                <a:lnTo>
                  <a:pt x="466699" y="777239"/>
                </a:lnTo>
                <a:lnTo>
                  <a:pt x="515594" y="785495"/>
                </a:lnTo>
                <a:lnTo>
                  <a:pt x="558126" y="807720"/>
                </a:lnTo>
                <a:lnTo>
                  <a:pt x="591781" y="841375"/>
                </a:lnTo>
                <a:lnTo>
                  <a:pt x="614006" y="883920"/>
                </a:lnTo>
                <a:lnTo>
                  <a:pt x="622261" y="932814"/>
                </a:lnTo>
                <a:lnTo>
                  <a:pt x="618451" y="979170"/>
                </a:lnTo>
                <a:lnTo>
                  <a:pt x="608926" y="1022985"/>
                </a:lnTo>
                <a:lnTo>
                  <a:pt x="593051" y="1064260"/>
                </a:lnTo>
                <a:lnTo>
                  <a:pt x="572096" y="1102360"/>
                </a:lnTo>
                <a:lnTo>
                  <a:pt x="545426" y="1137285"/>
                </a:lnTo>
                <a:lnTo>
                  <a:pt x="514959" y="1167764"/>
                </a:lnTo>
                <a:lnTo>
                  <a:pt x="480034" y="1193800"/>
                </a:lnTo>
                <a:lnTo>
                  <a:pt x="441934" y="1214755"/>
                </a:lnTo>
                <a:lnTo>
                  <a:pt x="400659" y="1230630"/>
                </a:lnTo>
                <a:lnTo>
                  <a:pt x="356844" y="1240789"/>
                </a:lnTo>
                <a:lnTo>
                  <a:pt x="311137" y="1243964"/>
                </a:lnTo>
                <a:lnTo>
                  <a:pt x="264782" y="1240789"/>
                </a:lnTo>
                <a:lnTo>
                  <a:pt x="220967" y="1230630"/>
                </a:lnTo>
                <a:lnTo>
                  <a:pt x="179692" y="1214755"/>
                </a:lnTo>
                <a:lnTo>
                  <a:pt x="141592" y="1193800"/>
                </a:lnTo>
                <a:lnTo>
                  <a:pt x="106667" y="1167764"/>
                </a:lnTo>
                <a:lnTo>
                  <a:pt x="76200" y="1137285"/>
                </a:lnTo>
                <a:lnTo>
                  <a:pt x="50164" y="1102360"/>
                </a:lnTo>
                <a:lnTo>
                  <a:pt x="29209" y="1064260"/>
                </a:lnTo>
                <a:lnTo>
                  <a:pt x="13334" y="1022985"/>
                </a:lnTo>
                <a:lnTo>
                  <a:pt x="3175" y="979170"/>
                </a:lnTo>
                <a:lnTo>
                  <a:pt x="0" y="932814"/>
                </a:lnTo>
              </a:path>
              <a:path w="8424545" h="3310254">
                <a:moveTo>
                  <a:pt x="622261" y="932814"/>
                </a:moveTo>
                <a:lnTo>
                  <a:pt x="622261" y="2687828"/>
                </a:lnTo>
              </a:path>
            </a:pathLst>
          </a:custGeom>
          <a:ln w="9144">
            <a:solidFill>
              <a:srgbClr val="99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2157983" y="417576"/>
            <a:ext cx="5572125" cy="1408430"/>
            <a:chOff x="2157983" y="417576"/>
            <a:chExt cx="5572125" cy="140843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02023" y="417576"/>
              <a:ext cx="1895855" cy="67665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57983" y="783336"/>
              <a:ext cx="5571744" cy="67665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24655" y="1149095"/>
              <a:ext cx="2441448" cy="676655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263953" y="2157866"/>
            <a:ext cx="7041847" cy="532004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99800"/>
              </a:lnSpc>
              <a:spcBef>
                <a:spcPts val="105"/>
              </a:spcBef>
              <a:tabLst>
                <a:tab pos="2430145" algn="l"/>
              </a:tabLst>
            </a:pPr>
            <a:r>
              <a:rPr sz="2400" b="1" dirty="0">
                <a:latin typeface="Arial"/>
                <a:cs typeface="Arial"/>
              </a:rPr>
              <a:t>Бюджет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сельского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поселения–</a:t>
            </a:r>
            <a:r>
              <a:rPr sz="2400" b="1" spc="15" dirty="0">
                <a:latin typeface="Arial"/>
                <a:cs typeface="Arial"/>
              </a:rPr>
              <a:t> </a:t>
            </a:r>
            <a:r>
              <a:rPr sz="2400" b="1" spc="-15" dirty="0">
                <a:latin typeface="Arial"/>
                <a:cs typeface="Arial"/>
              </a:rPr>
              <a:t>это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ежегодно </a:t>
            </a:r>
            <a:r>
              <a:rPr sz="2400" b="1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утверждаемый	депутатами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сельского</a:t>
            </a:r>
            <a:r>
              <a:rPr sz="2400" b="1" spc="-16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совета </a:t>
            </a:r>
            <a:r>
              <a:rPr sz="2400" b="1" spc="-65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свод доходов </a:t>
            </a:r>
            <a:r>
              <a:rPr sz="2400" b="1" dirty="0">
                <a:latin typeface="Arial"/>
                <a:cs typeface="Arial"/>
              </a:rPr>
              <a:t>и расходов на </a:t>
            </a:r>
            <a:r>
              <a:rPr sz="2400" b="1" spc="-5" dirty="0">
                <a:latin typeface="Arial"/>
                <a:cs typeface="Arial"/>
              </a:rPr>
              <a:t>очередной </a:t>
            </a:r>
            <a:r>
              <a:rPr sz="2400" b="1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финансовый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год</a:t>
            </a:r>
            <a:r>
              <a:rPr sz="2400" b="1" spc="-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и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плановый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период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(3</a:t>
            </a:r>
            <a:r>
              <a:rPr sz="2400" b="1" spc="-5" dirty="0">
                <a:latin typeface="Arial"/>
                <a:cs typeface="Arial"/>
              </a:rPr>
              <a:t> </a:t>
            </a:r>
            <a:r>
              <a:rPr sz="2400" b="1" dirty="0" err="1">
                <a:latin typeface="Arial"/>
                <a:cs typeface="Arial"/>
              </a:rPr>
              <a:t>года</a:t>
            </a:r>
            <a:r>
              <a:rPr sz="2400" b="1" dirty="0" smtClean="0">
                <a:latin typeface="Arial"/>
                <a:cs typeface="Arial"/>
              </a:rPr>
              <a:t>)</a:t>
            </a:r>
            <a:endParaRPr lang="ru-RU" sz="2400" b="1" dirty="0" smtClean="0">
              <a:latin typeface="Arial"/>
              <a:cs typeface="Arial"/>
            </a:endParaRPr>
          </a:p>
          <a:p>
            <a:pPr marL="12700" marR="5080">
              <a:lnSpc>
                <a:spcPct val="99800"/>
              </a:lnSpc>
              <a:spcBef>
                <a:spcPts val="105"/>
              </a:spcBef>
              <a:tabLst>
                <a:tab pos="2430145" algn="l"/>
              </a:tabLst>
            </a:pPr>
            <a:endParaRPr lang="ru-RU" sz="2400" b="1" dirty="0" smtClean="0">
              <a:latin typeface="Arial"/>
              <a:cs typeface="Arial"/>
            </a:endParaRPr>
          </a:p>
          <a:p>
            <a:pPr lvl="0">
              <a:buFont typeface="Arial" pitchFamily="34" charset="0"/>
              <a:buChar char="•"/>
              <a:defRPr/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  <a:defRPr/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Административным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центром муниципального образования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«Дзержинское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сельское поселение» является поселок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Дзержинского.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  <a:defRPr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Включает в себя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17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населенных пунктов, из них 2 поселка и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15 деревень:</a:t>
            </a:r>
          </a:p>
          <a:p>
            <a:pPr lvl="0">
              <a:buFont typeface="Arial" pitchFamily="34" charset="0"/>
              <a:buChar char="•"/>
              <a:defRPr/>
            </a:pPr>
            <a:r>
              <a:rPr lang="ru-RU" sz="1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п.Дзержинского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п.Герцена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 smtClean="0">
                <a:latin typeface="Times New Roman"/>
                <a:ea typeface="Times New Roman"/>
              </a:rPr>
              <a:t>д.Бор</a:t>
            </a:r>
            <a:r>
              <a:rPr lang="ru-RU" sz="1400" dirty="0" smtClean="0">
                <a:latin typeface="Times New Roman"/>
                <a:ea typeface="Times New Roman"/>
              </a:rPr>
              <a:t>, дом </a:t>
            </a:r>
            <a:r>
              <a:rPr lang="ru-RU" sz="1400" dirty="0">
                <a:latin typeface="Times New Roman"/>
                <a:ea typeface="Times New Roman"/>
              </a:rPr>
              <a:t>отдыха «Боровое</a:t>
            </a:r>
            <a:r>
              <a:rPr lang="ru-RU" sz="1400" dirty="0" smtClean="0">
                <a:latin typeface="Times New Roman"/>
                <a:ea typeface="Times New Roman"/>
              </a:rPr>
              <a:t>», </a:t>
            </a:r>
            <a:r>
              <a:rPr lang="ru-RU" sz="1400" dirty="0" err="1" smtClean="0">
                <a:latin typeface="Times New Roman"/>
                <a:ea typeface="Times New Roman"/>
              </a:rPr>
              <a:t>д.Естомичи</a:t>
            </a:r>
            <a:r>
              <a:rPr lang="ru-RU" sz="1400" dirty="0" smtClean="0">
                <a:latin typeface="Times New Roman"/>
                <a:ea typeface="Times New Roman"/>
              </a:rPr>
              <a:t>, </a:t>
            </a:r>
            <a:r>
              <a:rPr lang="ru-RU" sz="1400" dirty="0" err="1" smtClean="0">
                <a:latin typeface="Times New Roman"/>
                <a:ea typeface="Times New Roman"/>
              </a:rPr>
              <a:t>д.Романщина</a:t>
            </a:r>
            <a:r>
              <a:rPr lang="ru-RU" sz="1400" dirty="0" smtClean="0">
                <a:latin typeface="Times New Roman"/>
                <a:ea typeface="Times New Roman"/>
              </a:rPr>
              <a:t>, </a:t>
            </a:r>
            <a:r>
              <a:rPr lang="ru-RU" sz="1400" dirty="0" err="1" smtClean="0">
                <a:latin typeface="Times New Roman"/>
                <a:ea typeface="Times New Roman"/>
              </a:rPr>
              <a:t>д.Чеголи</a:t>
            </a:r>
            <a:r>
              <a:rPr lang="ru-RU" sz="1400" dirty="0" smtClean="0">
                <a:latin typeface="Times New Roman"/>
                <a:ea typeface="Times New Roman"/>
              </a:rPr>
              <a:t>, </a:t>
            </a:r>
            <a:r>
              <a:rPr lang="ru-RU" sz="1400" dirty="0" err="1" smtClean="0">
                <a:latin typeface="Times New Roman"/>
                <a:ea typeface="Times New Roman"/>
              </a:rPr>
              <a:t>д.Солнцев</a:t>
            </a:r>
            <a:r>
              <a:rPr lang="ru-RU" sz="1400" dirty="0" smtClean="0">
                <a:latin typeface="Times New Roman"/>
                <a:ea typeface="Times New Roman"/>
              </a:rPr>
              <a:t> Берег, </a:t>
            </a:r>
            <a:r>
              <a:rPr lang="ru-RU" sz="1400" dirty="0" err="1" smtClean="0">
                <a:latin typeface="Times New Roman"/>
                <a:ea typeface="Times New Roman"/>
              </a:rPr>
              <a:t>д.Заозерье</a:t>
            </a:r>
            <a:r>
              <a:rPr lang="ru-RU" sz="1400" dirty="0" smtClean="0">
                <a:latin typeface="Times New Roman"/>
                <a:ea typeface="Times New Roman"/>
              </a:rPr>
              <a:t>, </a:t>
            </a:r>
            <a:r>
              <a:rPr lang="ru-RU" sz="1400" dirty="0" err="1" smtClean="0">
                <a:latin typeface="Times New Roman"/>
                <a:ea typeface="Times New Roman"/>
              </a:rPr>
              <a:t>д.Новое</a:t>
            </a:r>
            <a:r>
              <a:rPr lang="ru-RU" sz="1400" dirty="0" smtClean="0">
                <a:latin typeface="Times New Roman"/>
                <a:ea typeface="Times New Roman"/>
              </a:rPr>
              <a:t> Село-1, </a:t>
            </a:r>
            <a:r>
              <a:rPr lang="ru-RU" sz="1400" dirty="0" err="1" smtClean="0">
                <a:latin typeface="Times New Roman"/>
                <a:ea typeface="Times New Roman"/>
              </a:rPr>
              <a:t>д.Новое</a:t>
            </a:r>
            <a:r>
              <a:rPr lang="ru-RU" sz="1400" dirty="0" smtClean="0">
                <a:latin typeface="Times New Roman"/>
                <a:ea typeface="Times New Roman"/>
              </a:rPr>
              <a:t> Село-2, </a:t>
            </a:r>
            <a:r>
              <a:rPr lang="ru-RU" sz="1400" dirty="0" err="1" smtClean="0">
                <a:latin typeface="Times New Roman"/>
                <a:ea typeface="Times New Roman"/>
              </a:rPr>
              <a:t>д.Петровские</a:t>
            </a:r>
            <a:r>
              <a:rPr lang="ru-RU" sz="1400" dirty="0" smtClean="0">
                <a:latin typeface="Times New Roman"/>
                <a:ea typeface="Times New Roman"/>
              </a:rPr>
              <a:t> Бабы, </a:t>
            </a:r>
            <a:r>
              <a:rPr lang="ru-RU" sz="1400" dirty="0" err="1" smtClean="0">
                <a:latin typeface="Times New Roman"/>
                <a:ea typeface="Times New Roman"/>
              </a:rPr>
              <a:t>д.Ручьи</a:t>
            </a:r>
            <a:r>
              <a:rPr lang="ru-RU" sz="1400" dirty="0" smtClean="0">
                <a:latin typeface="Times New Roman"/>
                <a:ea typeface="Times New Roman"/>
              </a:rPr>
              <a:t>, </a:t>
            </a:r>
            <a:r>
              <a:rPr lang="ru-RU" sz="1400" dirty="0" err="1" smtClean="0">
                <a:latin typeface="Times New Roman"/>
                <a:ea typeface="Times New Roman"/>
              </a:rPr>
              <a:t>д.Стрешево</a:t>
            </a:r>
            <a:r>
              <a:rPr lang="ru-RU" sz="1400" dirty="0" smtClean="0">
                <a:latin typeface="Times New Roman"/>
                <a:ea typeface="Times New Roman"/>
              </a:rPr>
              <a:t>, </a:t>
            </a:r>
            <a:r>
              <a:rPr lang="ru-RU" sz="1400" dirty="0" err="1" smtClean="0">
                <a:latin typeface="Times New Roman"/>
                <a:ea typeface="Times New Roman"/>
              </a:rPr>
              <a:t>д.Торошковичи</a:t>
            </a:r>
            <a:r>
              <a:rPr lang="ru-RU" sz="1400" dirty="0" smtClean="0">
                <a:latin typeface="Times New Roman"/>
                <a:ea typeface="Times New Roman"/>
              </a:rPr>
              <a:t>, </a:t>
            </a:r>
            <a:r>
              <a:rPr lang="ru-RU" sz="1400" dirty="0" err="1" smtClean="0">
                <a:latin typeface="Times New Roman"/>
                <a:ea typeface="Times New Roman"/>
              </a:rPr>
              <a:t>д.Филимонова</a:t>
            </a:r>
            <a:r>
              <a:rPr lang="ru-RU" sz="1400" dirty="0" smtClean="0">
                <a:latin typeface="Times New Roman"/>
                <a:ea typeface="Times New Roman"/>
              </a:rPr>
              <a:t> Горка, </a:t>
            </a:r>
            <a:r>
              <a:rPr lang="ru-RU" sz="1400" dirty="0" err="1" smtClean="0">
                <a:latin typeface="Times New Roman"/>
                <a:ea typeface="Times New Roman"/>
              </a:rPr>
              <a:t>д.Щегоща</a:t>
            </a:r>
            <a:r>
              <a:rPr lang="ru-RU" sz="1400" dirty="0" smtClean="0">
                <a:latin typeface="Times New Roman"/>
                <a:ea typeface="Times New Roman"/>
              </a:rPr>
              <a:t>.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Площадь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Дзержинского сельского поселения составляет – 11 771,21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га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Численность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населения Дзержинского сельского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поселения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01.01.2025г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составляет – 2 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863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чел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sz="2400" dirty="0">
              <a:latin typeface="Arial"/>
              <a:cs typeface="Arial"/>
            </a:endParaRPr>
          </a:p>
          <a:p>
            <a:endParaRPr sz="24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4047" y="411480"/>
            <a:ext cx="8543925" cy="1234440"/>
          </a:xfrm>
          <a:prstGeom prst="rect">
            <a:avLst/>
          </a:prstGeom>
          <a:solidFill>
            <a:srgbClr val="E1F792"/>
          </a:solidFill>
          <a:ln w="12192">
            <a:solidFill>
              <a:srgbClr val="416F9C"/>
            </a:solidFill>
          </a:ln>
        </p:spPr>
        <p:txBody>
          <a:bodyPr vert="horz" wrap="square" lIns="0" tIns="140335" rIns="0" bIns="0" rtlCol="0">
            <a:spAutoFit/>
          </a:bodyPr>
          <a:lstStyle/>
          <a:p>
            <a:pPr marR="31115" algn="ctr">
              <a:lnSpc>
                <a:spcPts val="3604"/>
              </a:lnSpc>
              <a:spcBef>
                <a:spcPts val="1105"/>
              </a:spcBef>
            </a:pPr>
            <a:r>
              <a:rPr sz="3050" b="1" spc="-15" dirty="0">
                <a:latin typeface="Arial"/>
                <a:cs typeface="Arial"/>
              </a:rPr>
              <a:t>БЮДЖЕТ</a:t>
            </a:r>
            <a:endParaRPr sz="3050">
              <a:latin typeface="Arial"/>
              <a:cs typeface="Arial"/>
            </a:endParaRPr>
          </a:p>
          <a:p>
            <a:pPr marR="82550" algn="ctr">
              <a:lnSpc>
                <a:spcPts val="3604"/>
              </a:lnSpc>
            </a:pPr>
            <a:r>
              <a:rPr sz="3050" b="1" spc="-5" dirty="0">
                <a:latin typeface="Arial"/>
                <a:cs typeface="Arial"/>
              </a:rPr>
              <a:t>ДЗЕРЖИНСКОГО</a:t>
            </a:r>
            <a:r>
              <a:rPr sz="3050" b="1" spc="-25" dirty="0">
                <a:latin typeface="Arial"/>
                <a:cs typeface="Arial"/>
              </a:rPr>
              <a:t> </a:t>
            </a:r>
            <a:r>
              <a:rPr sz="3050" b="1" spc="-5" dirty="0">
                <a:latin typeface="Arial"/>
                <a:cs typeface="Arial"/>
              </a:rPr>
              <a:t>СЕЛЬСКОГО</a:t>
            </a:r>
            <a:r>
              <a:rPr sz="3050" b="1" spc="-20" dirty="0">
                <a:latin typeface="Arial"/>
                <a:cs typeface="Arial"/>
              </a:rPr>
              <a:t> </a:t>
            </a:r>
            <a:r>
              <a:rPr sz="3050" b="1" dirty="0">
                <a:latin typeface="Arial"/>
                <a:cs typeface="Arial"/>
              </a:rPr>
              <a:t>ПОСЕЛЕНИЯ</a:t>
            </a:r>
            <a:endParaRPr sz="3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8686800" cy="4901565"/>
            <a:chOff x="0" y="0"/>
            <a:chExt cx="8686800" cy="490156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609600" cy="4876800"/>
            </a:xfrm>
            <a:custGeom>
              <a:avLst/>
              <a:gdLst/>
              <a:ahLst/>
              <a:cxnLst/>
              <a:rect l="l" t="t" r="r" b="b"/>
              <a:pathLst>
                <a:path w="609600" h="4876800">
                  <a:moveTo>
                    <a:pt x="609600" y="0"/>
                  </a:moveTo>
                  <a:lnTo>
                    <a:pt x="0" y="0"/>
                  </a:lnTo>
                  <a:lnTo>
                    <a:pt x="0" y="4876800"/>
                  </a:lnTo>
                  <a:lnTo>
                    <a:pt x="609600" y="4876800"/>
                  </a:lnTo>
                  <a:lnTo>
                    <a:pt x="609600" y="0"/>
                  </a:lnTo>
                  <a:close/>
                </a:path>
              </a:pathLst>
            </a:custGeom>
            <a:solidFill>
              <a:srgbClr val="CCCC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858000" y="1417319"/>
              <a:ext cx="1828800" cy="182880"/>
            </a:xfrm>
            <a:custGeom>
              <a:avLst/>
              <a:gdLst/>
              <a:ahLst/>
              <a:cxnLst/>
              <a:rect l="l" t="t" r="r" b="b"/>
              <a:pathLst>
                <a:path w="1828800" h="182880">
                  <a:moveTo>
                    <a:pt x="1828800" y="0"/>
                  </a:moveTo>
                  <a:lnTo>
                    <a:pt x="0" y="0"/>
                  </a:lnTo>
                  <a:lnTo>
                    <a:pt x="0" y="182879"/>
                  </a:lnTo>
                  <a:lnTo>
                    <a:pt x="1828800" y="182879"/>
                  </a:lnTo>
                  <a:lnTo>
                    <a:pt x="1828800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381000" y="1493519"/>
              <a:ext cx="8305800" cy="0"/>
            </a:xfrm>
            <a:custGeom>
              <a:avLst/>
              <a:gdLst/>
              <a:ahLst/>
              <a:cxnLst/>
              <a:rect l="l" t="t" r="r" b="b"/>
              <a:pathLst>
                <a:path w="8305800">
                  <a:moveTo>
                    <a:pt x="0" y="0"/>
                  </a:moveTo>
                  <a:lnTo>
                    <a:pt x="8305800" y="0"/>
                  </a:lnTo>
                </a:path>
              </a:pathLst>
            </a:custGeom>
            <a:ln w="18288">
              <a:solidFill>
                <a:srgbClr val="330033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855464"/>
              <a:ext cx="609600" cy="45720"/>
            </a:xfrm>
            <a:custGeom>
              <a:avLst/>
              <a:gdLst/>
              <a:ahLst/>
              <a:cxnLst/>
              <a:rect l="l" t="t" r="r" b="b"/>
              <a:pathLst>
                <a:path w="609600" h="45720">
                  <a:moveTo>
                    <a:pt x="609600" y="0"/>
                  </a:moveTo>
                  <a:lnTo>
                    <a:pt x="0" y="0"/>
                  </a:lnTo>
                  <a:lnTo>
                    <a:pt x="0" y="45719"/>
                  </a:lnTo>
                  <a:lnTo>
                    <a:pt x="609600" y="45719"/>
                  </a:lnTo>
                  <a:lnTo>
                    <a:pt x="609600" y="0"/>
                  </a:lnTo>
                  <a:close/>
                </a:path>
              </a:pathLst>
            </a:custGeom>
            <a:solidFill>
              <a:srgbClr val="330033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588263" y="1862327"/>
            <a:ext cx="8555990" cy="4450080"/>
            <a:chOff x="588263" y="1862327"/>
            <a:chExt cx="8555990" cy="445008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2751" y="1917191"/>
              <a:ext cx="8351520" cy="438912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76656" y="2837687"/>
              <a:ext cx="8366125" cy="1106805"/>
            </a:xfrm>
            <a:custGeom>
              <a:avLst/>
              <a:gdLst/>
              <a:ahLst/>
              <a:cxnLst/>
              <a:rect l="l" t="t" r="r" b="b"/>
              <a:pathLst>
                <a:path w="8366125" h="1106804">
                  <a:moveTo>
                    <a:pt x="8366125" y="1093724"/>
                  </a:moveTo>
                  <a:lnTo>
                    <a:pt x="0" y="1093724"/>
                  </a:lnTo>
                  <a:lnTo>
                    <a:pt x="0" y="1106424"/>
                  </a:lnTo>
                  <a:lnTo>
                    <a:pt x="8366125" y="1106424"/>
                  </a:lnTo>
                  <a:lnTo>
                    <a:pt x="8366125" y="1093724"/>
                  </a:lnTo>
                  <a:close/>
                </a:path>
                <a:path w="8366125" h="1106804">
                  <a:moveTo>
                    <a:pt x="836612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8366125" y="12700"/>
                  </a:lnTo>
                  <a:lnTo>
                    <a:pt x="8366125" y="0"/>
                  </a:lnTo>
                  <a:close/>
                </a:path>
              </a:pathLst>
            </a:custGeom>
            <a:solidFill>
              <a:srgbClr val="FFFFE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676655" y="1908047"/>
              <a:ext cx="8366759" cy="4404360"/>
            </a:xfrm>
            <a:custGeom>
              <a:avLst/>
              <a:gdLst/>
              <a:ahLst/>
              <a:cxnLst/>
              <a:rect l="l" t="t" r="r" b="b"/>
              <a:pathLst>
                <a:path w="8366759" h="4404360">
                  <a:moveTo>
                    <a:pt x="6350" y="0"/>
                  </a:moveTo>
                  <a:lnTo>
                    <a:pt x="6350" y="4404360"/>
                  </a:lnTo>
                </a:path>
                <a:path w="8366759" h="4404360">
                  <a:moveTo>
                    <a:pt x="8360410" y="0"/>
                  </a:moveTo>
                  <a:lnTo>
                    <a:pt x="8360410" y="4404360"/>
                  </a:lnTo>
                </a:path>
                <a:path w="8366759" h="4404360">
                  <a:moveTo>
                    <a:pt x="0" y="6350"/>
                  </a:moveTo>
                  <a:lnTo>
                    <a:pt x="8366760" y="6350"/>
                  </a:lnTo>
                </a:path>
                <a:path w="8366759" h="4404360">
                  <a:moveTo>
                    <a:pt x="0" y="4398010"/>
                  </a:moveTo>
                  <a:lnTo>
                    <a:pt x="8366760" y="4398010"/>
                  </a:lnTo>
                </a:path>
              </a:pathLst>
            </a:custGeom>
            <a:ln w="12192">
              <a:solidFill>
                <a:srgbClr val="FFFFEC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8263" y="1862327"/>
              <a:ext cx="8555736" cy="62483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8263" y="2197607"/>
              <a:ext cx="1481328" cy="62483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8263" y="2791967"/>
              <a:ext cx="7299959" cy="62483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8263" y="3127247"/>
              <a:ext cx="5672328" cy="62483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8263" y="3886200"/>
              <a:ext cx="7437120" cy="62483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8263" y="4221479"/>
              <a:ext cx="3294888" cy="62484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8263" y="5026151"/>
              <a:ext cx="6083808" cy="62484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7511" y="5428487"/>
              <a:ext cx="4480560" cy="624840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588263" y="1371601"/>
            <a:ext cx="8446008" cy="5395708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>
              <a:lnSpc>
                <a:spcPts val="2620"/>
              </a:lnSpc>
            </a:pPr>
            <a:r>
              <a:rPr lang="ru-RU" sz="1600" b="1" spc="-5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Бюджет </a:t>
            </a:r>
            <a:r>
              <a:rPr lang="ru-RU" sz="1600" spc="-5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форма </a:t>
            </a:r>
            <a:r>
              <a:rPr lang="ru-RU" sz="1600" spc="-5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образования и расходования денежных средств, предназначенных для финансового определения задач и функций государства и местного самоуправления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2700" marR="5080">
              <a:lnSpc>
                <a:spcPts val="2620"/>
              </a:lnSpc>
            </a:pPr>
            <a:r>
              <a:rPr lang="ru-RU" sz="1600" b="1" spc="-15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Доходы </a:t>
            </a:r>
            <a:r>
              <a:rPr lang="ru-RU" sz="1600" b="1" spc="-15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бюджета </a:t>
            </a:r>
            <a:r>
              <a:rPr lang="ru-RU" sz="1600" spc="-15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денежные </a:t>
            </a:r>
            <a:r>
              <a:rPr lang="ru-RU" sz="1600" spc="-15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средства, поступающие в бюджет. </a:t>
            </a:r>
            <a:r>
              <a:rPr lang="ru-RU" sz="1600" spc="-15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Формирование бюджета основывается на бюджетном законодательстве, законодательстве о налогах и сборах, об иных обязательных платежах. Доходы бюджета образованы за счет налоговых, неналоговых доходов и безвозмездных поступлений.</a:t>
            </a:r>
            <a:endParaRPr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marR="1127125" algn="just">
              <a:lnSpc>
                <a:spcPct val="101000"/>
              </a:lnSpc>
            </a:pPr>
            <a:r>
              <a:rPr lang="ru-RU" sz="1600" b="1" spc="1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Расходы </a:t>
            </a:r>
            <a:r>
              <a:rPr lang="ru-RU" sz="1600" b="1" spc="1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бюджета </a:t>
            </a:r>
            <a:r>
              <a:rPr lang="ru-RU" sz="1600" spc="1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денежные </a:t>
            </a:r>
            <a:r>
              <a:rPr lang="ru-RU" sz="1600" spc="1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средства, выплачиваемые из бюджета,  за исключением средств, являющихся в соответствии с Бюджетным кодексом Российской Федерации источниками финансирования дефицита бюджета.</a:t>
            </a:r>
            <a:endParaRPr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" marR="2399030" indent="-79375" algn="just">
              <a:lnSpc>
                <a:spcPct val="120000"/>
              </a:lnSpc>
              <a:spcBef>
                <a:spcPts val="5"/>
              </a:spcBef>
            </a:pPr>
            <a:r>
              <a:rPr lang="ru-RU" sz="1600" b="1" spc="-5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Дефицит </a:t>
            </a:r>
            <a:r>
              <a:rPr lang="ru-RU" sz="1600" b="1" spc="-5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бюджета </a:t>
            </a:r>
            <a:r>
              <a:rPr lang="ru-RU" sz="1600" spc="-5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превышение </a:t>
            </a:r>
            <a:r>
              <a:rPr lang="ru-RU" sz="1600" spc="-5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расходов бюджета над </a:t>
            </a:r>
            <a:r>
              <a:rPr lang="ru-RU" sz="1600" spc="-5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его доходами</a:t>
            </a:r>
            <a:r>
              <a:rPr lang="ru-RU" sz="1600" spc="-5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91440" marR="2399030" indent="-79375" algn="just">
              <a:lnSpc>
                <a:spcPct val="120000"/>
              </a:lnSpc>
              <a:spcBef>
                <a:spcPts val="5"/>
              </a:spcBef>
            </a:pPr>
            <a:r>
              <a:rPr lang="ru-RU" sz="1600" b="1" spc="-5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Профицит </a:t>
            </a:r>
            <a:r>
              <a:rPr lang="ru-RU" sz="1600" b="1" spc="-5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бюджета </a:t>
            </a:r>
            <a:r>
              <a:rPr lang="ru-RU" sz="1600" spc="-5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превышение </a:t>
            </a:r>
            <a:r>
              <a:rPr lang="ru-RU" sz="1600" spc="-5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доходов бюджета над расходами.</a:t>
            </a:r>
          </a:p>
          <a:p>
            <a:pPr marL="91440" marR="2399030" indent="-79375" algn="just">
              <a:lnSpc>
                <a:spcPct val="120000"/>
              </a:lnSpc>
              <a:spcBef>
                <a:spcPts val="5"/>
              </a:spcBef>
            </a:pPr>
            <a:r>
              <a:rPr lang="ru-RU" sz="1600" b="1" spc="-5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Межбюджетные </a:t>
            </a:r>
            <a:r>
              <a:rPr lang="ru-RU" sz="1600" b="1" spc="-5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трансферты </a:t>
            </a:r>
            <a:r>
              <a:rPr lang="ru-RU" sz="1600" spc="-5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spc="-5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средства, предоставляемые одним бюджетом бюджетной системы Российской Федерации другому бюджету.</a:t>
            </a:r>
          </a:p>
          <a:p>
            <a:pPr marL="91440" marR="2399030" indent="-79375">
              <a:lnSpc>
                <a:spcPct val="120000"/>
              </a:lnSpc>
              <a:spcBef>
                <a:spcPts val="5"/>
              </a:spcBef>
            </a:pPr>
            <a:r>
              <a:rPr lang="ru-RU" sz="1600" b="1" spc="-5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Дотации</a:t>
            </a:r>
            <a:r>
              <a:rPr lang="ru-RU" sz="1600" spc="-5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межбюджетные трансферты, предоставляемые на безвозмездной безвозвратной основе.</a:t>
            </a:r>
          </a:p>
          <a:p>
            <a:pPr marL="91440" marR="2399030" indent="-79375">
              <a:lnSpc>
                <a:spcPct val="120000"/>
              </a:lnSpc>
              <a:spcBef>
                <a:spcPts val="5"/>
              </a:spcBef>
            </a:pPr>
            <a:endParaRPr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74191" y="438912"/>
            <a:ext cx="8269605" cy="457176"/>
          </a:xfrm>
          <a:prstGeom prst="rect">
            <a:avLst/>
          </a:prstGeom>
          <a:solidFill>
            <a:srgbClr val="E1F792"/>
          </a:solidFill>
          <a:ln w="12192">
            <a:solidFill>
              <a:srgbClr val="416F9C"/>
            </a:solidFill>
          </a:ln>
        </p:spPr>
        <p:txBody>
          <a:bodyPr vert="horz" wrap="square" lIns="0" tIns="173355" rIns="0" bIns="0" rtlCol="0">
            <a:spAutoFit/>
          </a:bodyPr>
          <a:lstStyle/>
          <a:p>
            <a:pPr marR="241935" algn="ctr">
              <a:lnSpc>
                <a:spcPts val="2220"/>
              </a:lnSpc>
              <a:spcBef>
                <a:spcPts val="1365"/>
              </a:spcBef>
            </a:pPr>
            <a:r>
              <a:rPr sz="1900" spc="-5" dirty="0" err="1">
                <a:solidFill>
                  <a:prstClr val="black"/>
                </a:solidFill>
                <a:latin typeface="Malgun Gothic Semilight"/>
                <a:cs typeface="Malgun Gothic Semilight"/>
              </a:rPr>
              <a:t>Основные</a:t>
            </a:r>
            <a:r>
              <a:rPr sz="1900" spc="-15" dirty="0">
                <a:solidFill>
                  <a:prstClr val="black"/>
                </a:solidFill>
                <a:latin typeface="Malgun Gothic Semilight"/>
                <a:cs typeface="Malgun Gothic Semilight"/>
              </a:rPr>
              <a:t> </a:t>
            </a:r>
            <a:r>
              <a:rPr lang="ru-RU" sz="1900" spc="-5" dirty="0" smtClean="0">
                <a:solidFill>
                  <a:prstClr val="black"/>
                </a:solidFill>
                <a:latin typeface="Malgun Gothic Semilight"/>
                <a:cs typeface="Malgun Gothic Semilight"/>
              </a:rPr>
              <a:t>термины и определения</a:t>
            </a:r>
            <a:endParaRPr sz="1900" dirty="0">
              <a:solidFill>
                <a:prstClr val="black"/>
              </a:solidFill>
              <a:latin typeface="Malgun Gothic Semilight"/>
              <a:cs typeface="Malgun Gothic Semilight"/>
            </a:endParaRPr>
          </a:p>
        </p:txBody>
      </p:sp>
    </p:spTree>
    <p:extLst>
      <p:ext uri="{BB962C8B-B14F-4D97-AF65-F5344CB8AC3E}">
        <p14:creationId xmlns:p14="http://schemas.microsoft.com/office/powerpoint/2010/main" val="1016636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8686800" cy="4901565"/>
            <a:chOff x="0" y="0"/>
            <a:chExt cx="8686800" cy="490156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609600" cy="4876800"/>
            </a:xfrm>
            <a:custGeom>
              <a:avLst/>
              <a:gdLst/>
              <a:ahLst/>
              <a:cxnLst/>
              <a:rect l="l" t="t" r="r" b="b"/>
              <a:pathLst>
                <a:path w="609600" h="4876800">
                  <a:moveTo>
                    <a:pt x="609600" y="0"/>
                  </a:moveTo>
                  <a:lnTo>
                    <a:pt x="0" y="0"/>
                  </a:lnTo>
                  <a:lnTo>
                    <a:pt x="0" y="4876800"/>
                  </a:lnTo>
                  <a:lnTo>
                    <a:pt x="609600" y="4876800"/>
                  </a:lnTo>
                  <a:lnTo>
                    <a:pt x="609600" y="0"/>
                  </a:lnTo>
                  <a:close/>
                </a:path>
              </a:pathLst>
            </a:custGeom>
            <a:solidFill>
              <a:srgbClr val="CC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858000" y="1417319"/>
              <a:ext cx="1828800" cy="182880"/>
            </a:xfrm>
            <a:custGeom>
              <a:avLst/>
              <a:gdLst/>
              <a:ahLst/>
              <a:cxnLst/>
              <a:rect l="l" t="t" r="r" b="b"/>
              <a:pathLst>
                <a:path w="1828800" h="182880">
                  <a:moveTo>
                    <a:pt x="1828800" y="0"/>
                  </a:moveTo>
                  <a:lnTo>
                    <a:pt x="0" y="0"/>
                  </a:lnTo>
                  <a:lnTo>
                    <a:pt x="0" y="182879"/>
                  </a:lnTo>
                  <a:lnTo>
                    <a:pt x="1828800" y="182879"/>
                  </a:lnTo>
                  <a:lnTo>
                    <a:pt x="1828800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1000" y="1493519"/>
              <a:ext cx="8305800" cy="0"/>
            </a:xfrm>
            <a:custGeom>
              <a:avLst/>
              <a:gdLst/>
              <a:ahLst/>
              <a:cxnLst/>
              <a:rect l="l" t="t" r="r" b="b"/>
              <a:pathLst>
                <a:path w="8305800">
                  <a:moveTo>
                    <a:pt x="0" y="0"/>
                  </a:moveTo>
                  <a:lnTo>
                    <a:pt x="8305800" y="0"/>
                  </a:lnTo>
                </a:path>
              </a:pathLst>
            </a:custGeom>
            <a:ln w="18288">
              <a:solidFill>
                <a:srgbClr val="33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855464"/>
              <a:ext cx="609600" cy="45720"/>
            </a:xfrm>
            <a:custGeom>
              <a:avLst/>
              <a:gdLst/>
              <a:ahLst/>
              <a:cxnLst/>
              <a:rect l="l" t="t" r="r" b="b"/>
              <a:pathLst>
                <a:path w="609600" h="45720">
                  <a:moveTo>
                    <a:pt x="609600" y="0"/>
                  </a:moveTo>
                  <a:lnTo>
                    <a:pt x="0" y="0"/>
                  </a:lnTo>
                  <a:lnTo>
                    <a:pt x="0" y="45719"/>
                  </a:lnTo>
                  <a:lnTo>
                    <a:pt x="609600" y="45719"/>
                  </a:lnTo>
                  <a:lnTo>
                    <a:pt x="609600" y="0"/>
                  </a:lnTo>
                  <a:close/>
                </a:path>
              </a:pathLst>
            </a:custGeom>
            <a:solidFill>
              <a:srgbClr val="33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588263" y="1862327"/>
            <a:ext cx="8555990" cy="4450080"/>
            <a:chOff x="588263" y="1862327"/>
            <a:chExt cx="8555990" cy="445008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2751" y="1917191"/>
              <a:ext cx="8351520" cy="438912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76656" y="2837687"/>
              <a:ext cx="8366125" cy="1106805"/>
            </a:xfrm>
            <a:custGeom>
              <a:avLst/>
              <a:gdLst/>
              <a:ahLst/>
              <a:cxnLst/>
              <a:rect l="l" t="t" r="r" b="b"/>
              <a:pathLst>
                <a:path w="8366125" h="1106804">
                  <a:moveTo>
                    <a:pt x="8366125" y="1093724"/>
                  </a:moveTo>
                  <a:lnTo>
                    <a:pt x="0" y="1093724"/>
                  </a:lnTo>
                  <a:lnTo>
                    <a:pt x="0" y="1106424"/>
                  </a:lnTo>
                  <a:lnTo>
                    <a:pt x="8366125" y="1106424"/>
                  </a:lnTo>
                  <a:lnTo>
                    <a:pt x="8366125" y="1093724"/>
                  </a:lnTo>
                  <a:close/>
                </a:path>
                <a:path w="8366125" h="1106804">
                  <a:moveTo>
                    <a:pt x="8366125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8366125" y="12700"/>
                  </a:lnTo>
                  <a:lnTo>
                    <a:pt x="8366125" y="0"/>
                  </a:lnTo>
                  <a:close/>
                </a:path>
              </a:pathLst>
            </a:custGeom>
            <a:solidFill>
              <a:srgbClr val="FFFF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6655" y="1908047"/>
              <a:ext cx="8366759" cy="4404360"/>
            </a:xfrm>
            <a:custGeom>
              <a:avLst/>
              <a:gdLst/>
              <a:ahLst/>
              <a:cxnLst/>
              <a:rect l="l" t="t" r="r" b="b"/>
              <a:pathLst>
                <a:path w="8366759" h="4404360">
                  <a:moveTo>
                    <a:pt x="6350" y="0"/>
                  </a:moveTo>
                  <a:lnTo>
                    <a:pt x="6350" y="4404360"/>
                  </a:lnTo>
                </a:path>
                <a:path w="8366759" h="4404360">
                  <a:moveTo>
                    <a:pt x="8360410" y="0"/>
                  </a:moveTo>
                  <a:lnTo>
                    <a:pt x="8360410" y="4404360"/>
                  </a:lnTo>
                </a:path>
                <a:path w="8366759" h="4404360">
                  <a:moveTo>
                    <a:pt x="0" y="6350"/>
                  </a:moveTo>
                  <a:lnTo>
                    <a:pt x="8366760" y="6350"/>
                  </a:lnTo>
                </a:path>
                <a:path w="8366759" h="4404360">
                  <a:moveTo>
                    <a:pt x="0" y="4398010"/>
                  </a:moveTo>
                  <a:lnTo>
                    <a:pt x="8366760" y="4398010"/>
                  </a:lnTo>
                </a:path>
              </a:pathLst>
            </a:custGeom>
            <a:ln w="12192">
              <a:solidFill>
                <a:srgbClr val="FFFFE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8263" y="1862327"/>
              <a:ext cx="8555736" cy="62483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8263" y="2197607"/>
              <a:ext cx="1481328" cy="62483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8263" y="2791967"/>
              <a:ext cx="7299959" cy="62483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8263" y="3127247"/>
              <a:ext cx="5672328" cy="62483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8263" y="3886200"/>
              <a:ext cx="7437120" cy="62483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8263" y="4221479"/>
              <a:ext cx="3294888" cy="62484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8263" y="5026151"/>
              <a:ext cx="6083808" cy="62484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7511" y="5428487"/>
              <a:ext cx="4480560" cy="624840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755700" y="1935861"/>
            <a:ext cx="8105775" cy="393001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>
              <a:lnSpc>
                <a:spcPts val="2620"/>
              </a:lnSpc>
              <a:spcBef>
                <a:spcPts val="210"/>
              </a:spcBef>
            </a:pPr>
            <a:r>
              <a:rPr sz="2200" spc="-5" dirty="0">
                <a:latin typeface="Microsoft Sans Serif"/>
                <a:cs typeface="Microsoft Sans Serif"/>
              </a:rPr>
              <a:t>Обеспечение</a:t>
            </a:r>
            <a:r>
              <a:rPr sz="2200" spc="-155" dirty="0">
                <a:latin typeface="Microsoft Sans Serif"/>
                <a:cs typeface="Microsoft Sans Serif"/>
              </a:rPr>
              <a:t> </a:t>
            </a:r>
            <a:r>
              <a:rPr sz="2200" spc="-5" dirty="0">
                <a:latin typeface="Microsoft Sans Serif"/>
                <a:cs typeface="Microsoft Sans Serif"/>
              </a:rPr>
              <a:t>сбалансированности</a:t>
            </a:r>
            <a:r>
              <a:rPr sz="2200" spc="-120" dirty="0">
                <a:latin typeface="Microsoft Sans Serif"/>
                <a:cs typeface="Microsoft Sans Serif"/>
              </a:rPr>
              <a:t> </a:t>
            </a:r>
            <a:r>
              <a:rPr sz="2200" dirty="0">
                <a:latin typeface="Microsoft Sans Serif"/>
                <a:cs typeface="Microsoft Sans Serif"/>
              </a:rPr>
              <a:t>и</a:t>
            </a:r>
            <a:r>
              <a:rPr sz="2200" spc="-114" dirty="0">
                <a:latin typeface="Microsoft Sans Serif"/>
                <a:cs typeface="Microsoft Sans Serif"/>
              </a:rPr>
              <a:t> </a:t>
            </a:r>
            <a:r>
              <a:rPr sz="2200" spc="-10" dirty="0">
                <a:latin typeface="Microsoft Sans Serif"/>
                <a:cs typeface="Microsoft Sans Serif"/>
              </a:rPr>
              <a:t>устойчивости</a:t>
            </a:r>
            <a:r>
              <a:rPr sz="2200" spc="-60" dirty="0">
                <a:latin typeface="Microsoft Sans Serif"/>
                <a:cs typeface="Microsoft Sans Serif"/>
              </a:rPr>
              <a:t> </a:t>
            </a:r>
            <a:r>
              <a:rPr sz="2200" spc="-20" dirty="0">
                <a:latin typeface="Microsoft Sans Serif"/>
                <a:cs typeface="Microsoft Sans Serif"/>
              </a:rPr>
              <a:t>бюджетной </a:t>
            </a:r>
            <a:r>
              <a:rPr sz="2200" spc="-570" dirty="0">
                <a:latin typeface="Microsoft Sans Serif"/>
                <a:cs typeface="Microsoft Sans Serif"/>
              </a:rPr>
              <a:t> </a:t>
            </a:r>
            <a:r>
              <a:rPr sz="2200" spc="-20" dirty="0">
                <a:latin typeface="Microsoft Sans Serif"/>
                <a:cs typeface="Microsoft Sans Serif"/>
              </a:rPr>
              <a:t>системы</a:t>
            </a:r>
            <a:endParaRPr sz="2200">
              <a:latin typeface="Microsoft Sans Serif"/>
              <a:cs typeface="Microsoft Sans Serif"/>
            </a:endParaRPr>
          </a:p>
          <a:p>
            <a:pPr marL="12700" marR="1275080">
              <a:lnSpc>
                <a:spcPct val="100000"/>
              </a:lnSpc>
              <a:spcBef>
                <a:spcPts val="1955"/>
              </a:spcBef>
            </a:pPr>
            <a:r>
              <a:rPr sz="2200" spc="-15" dirty="0">
                <a:latin typeface="Microsoft Sans Serif"/>
                <a:cs typeface="Microsoft Sans Serif"/>
              </a:rPr>
              <a:t>Повышение</a:t>
            </a:r>
            <a:r>
              <a:rPr sz="2200" spc="-90" dirty="0">
                <a:latin typeface="Microsoft Sans Serif"/>
                <a:cs typeface="Microsoft Sans Serif"/>
              </a:rPr>
              <a:t> </a:t>
            </a:r>
            <a:r>
              <a:rPr sz="2200" spc="-20" dirty="0">
                <a:latin typeface="Microsoft Sans Serif"/>
                <a:cs typeface="Microsoft Sans Serif"/>
              </a:rPr>
              <a:t>результативности</a:t>
            </a:r>
            <a:r>
              <a:rPr sz="2200" spc="-90" dirty="0">
                <a:latin typeface="Microsoft Sans Serif"/>
                <a:cs typeface="Microsoft Sans Serif"/>
              </a:rPr>
              <a:t> </a:t>
            </a:r>
            <a:r>
              <a:rPr sz="2200" spc="-20" dirty="0">
                <a:latin typeface="Microsoft Sans Serif"/>
                <a:cs typeface="Microsoft Sans Serif"/>
              </a:rPr>
              <a:t>бюджетных</a:t>
            </a:r>
            <a:r>
              <a:rPr sz="2200" spc="-80" dirty="0">
                <a:latin typeface="Microsoft Sans Serif"/>
                <a:cs typeface="Microsoft Sans Serif"/>
              </a:rPr>
              <a:t> </a:t>
            </a:r>
            <a:r>
              <a:rPr sz="2200" spc="-20" dirty="0">
                <a:latin typeface="Microsoft Sans Serif"/>
                <a:cs typeface="Microsoft Sans Serif"/>
              </a:rPr>
              <a:t>расходов, </a:t>
            </a:r>
            <a:r>
              <a:rPr sz="2200" spc="-570" dirty="0">
                <a:latin typeface="Microsoft Sans Serif"/>
                <a:cs typeface="Microsoft Sans Serif"/>
              </a:rPr>
              <a:t> </a:t>
            </a:r>
            <a:r>
              <a:rPr sz="2200" spc="-15" dirty="0">
                <a:latin typeface="Microsoft Sans Serif"/>
                <a:cs typeface="Microsoft Sans Serif"/>
              </a:rPr>
              <a:t>достижение</a:t>
            </a:r>
            <a:r>
              <a:rPr sz="2200" spc="-130" dirty="0">
                <a:latin typeface="Microsoft Sans Serif"/>
                <a:cs typeface="Microsoft Sans Serif"/>
              </a:rPr>
              <a:t> </a:t>
            </a:r>
            <a:r>
              <a:rPr sz="2200" spc="-5" dirty="0">
                <a:latin typeface="Microsoft Sans Serif"/>
                <a:cs typeface="Microsoft Sans Serif"/>
              </a:rPr>
              <a:t>установленных</a:t>
            </a:r>
            <a:r>
              <a:rPr sz="2200" spc="-120" dirty="0">
                <a:latin typeface="Microsoft Sans Serif"/>
                <a:cs typeface="Microsoft Sans Serif"/>
              </a:rPr>
              <a:t> </a:t>
            </a:r>
            <a:r>
              <a:rPr sz="2200" spc="-35" dirty="0">
                <a:latin typeface="Microsoft Sans Serif"/>
                <a:cs typeface="Microsoft Sans Serif"/>
              </a:rPr>
              <a:t>показателей</a:t>
            </a:r>
            <a:endParaRPr sz="22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2950">
              <a:latin typeface="Microsoft Sans Serif"/>
              <a:cs typeface="Microsoft Sans Serif"/>
            </a:endParaRPr>
          </a:p>
          <a:p>
            <a:pPr marL="12700" marR="1127125">
              <a:lnSpc>
                <a:spcPct val="101000"/>
              </a:lnSpc>
            </a:pPr>
            <a:r>
              <a:rPr sz="2200" spc="10" dirty="0">
                <a:latin typeface="Microsoft Sans Serif"/>
                <a:cs typeface="Microsoft Sans Serif"/>
              </a:rPr>
              <a:t>О</a:t>
            </a:r>
            <a:r>
              <a:rPr sz="2200" spc="5" dirty="0">
                <a:latin typeface="Microsoft Sans Serif"/>
                <a:cs typeface="Microsoft Sans Serif"/>
              </a:rPr>
              <a:t>б</a:t>
            </a:r>
            <a:r>
              <a:rPr sz="2200" spc="-5" dirty="0">
                <a:latin typeface="Microsoft Sans Serif"/>
                <a:cs typeface="Microsoft Sans Serif"/>
              </a:rPr>
              <a:t>е</a:t>
            </a:r>
            <a:r>
              <a:rPr sz="2200" spc="-30" dirty="0">
                <a:latin typeface="Microsoft Sans Serif"/>
                <a:cs typeface="Microsoft Sans Serif"/>
              </a:rPr>
              <a:t>с</a:t>
            </a:r>
            <a:r>
              <a:rPr sz="2200" spc="-10" dirty="0">
                <a:latin typeface="Microsoft Sans Serif"/>
                <a:cs typeface="Microsoft Sans Serif"/>
              </a:rPr>
              <a:t>печен</a:t>
            </a:r>
            <a:r>
              <a:rPr sz="2200" spc="-20" dirty="0">
                <a:latin typeface="Microsoft Sans Serif"/>
                <a:cs typeface="Microsoft Sans Serif"/>
              </a:rPr>
              <a:t>и</a:t>
            </a:r>
            <a:r>
              <a:rPr sz="2200" dirty="0">
                <a:latin typeface="Microsoft Sans Serif"/>
                <a:cs typeface="Microsoft Sans Serif"/>
              </a:rPr>
              <a:t>е</a:t>
            </a:r>
            <a:r>
              <a:rPr sz="2200" spc="-155" dirty="0">
                <a:latin typeface="Microsoft Sans Serif"/>
                <a:cs typeface="Microsoft Sans Serif"/>
              </a:rPr>
              <a:t> </a:t>
            </a:r>
            <a:r>
              <a:rPr sz="2200" spc="-30" dirty="0">
                <a:latin typeface="Microsoft Sans Serif"/>
                <a:cs typeface="Microsoft Sans Serif"/>
              </a:rPr>
              <a:t>про</a:t>
            </a:r>
            <a:r>
              <a:rPr sz="2200" spc="-35" dirty="0">
                <a:latin typeface="Microsoft Sans Serif"/>
                <a:cs typeface="Microsoft Sans Serif"/>
              </a:rPr>
              <a:t>з</a:t>
            </a:r>
            <a:r>
              <a:rPr sz="2200" spc="-5" dirty="0">
                <a:latin typeface="Microsoft Sans Serif"/>
                <a:cs typeface="Microsoft Sans Serif"/>
              </a:rPr>
              <a:t>р</a:t>
            </a:r>
            <a:r>
              <a:rPr sz="2200" spc="-10" dirty="0">
                <a:latin typeface="Microsoft Sans Serif"/>
                <a:cs typeface="Microsoft Sans Serif"/>
              </a:rPr>
              <a:t>а</a:t>
            </a:r>
            <a:r>
              <a:rPr sz="2200" spc="-50" dirty="0">
                <a:latin typeface="Microsoft Sans Serif"/>
                <a:cs typeface="Microsoft Sans Serif"/>
              </a:rPr>
              <a:t>ч</a:t>
            </a:r>
            <a:r>
              <a:rPr sz="2200" spc="-30" dirty="0">
                <a:latin typeface="Microsoft Sans Serif"/>
                <a:cs typeface="Microsoft Sans Serif"/>
              </a:rPr>
              <a:t>н</a:t>
            </a:r>
            <a:r>
              <a:rPr sz="2200" spc="-5" dirty="0">
                <a:latin typeface="Microsoft Sans Serif"/>
                <a:cs typeface="Microsoft Sans Serif"/>
              </a:rPr>
              <a:t>ос</a:t>
            </a:r>
            <a:r>
              <a:rPr sz="2200" spc="-10" dirty="0">
                <a:latin typeface="Microsoft Sans Serif"/>
                <a:cs typeface="Microsoft Sans Serif"/>
              </a:rPr>
              <a:t>т</a:t>
            </a:r>
            <a:r>
              <a:rPr sz="2200" dirty="0">
                <a:latin typeface="Microsoft Sans Serif"/>
                <a:cs typeface="Microsoft Sans Serif"/>
              </a:rPr>
              <a:t>и</a:t>
            </a:r>
            <a:r>
              <a:rPr sz="2200" spc="-90" dirty="0">
                <a:latin typeface="Microsoft Sans Serif"/>
                <a:cs typeface="Microsoft Sans Serif"/>
              </a:rPr>
              <a:t> </a:t>
            </a:r>
            <a:r>
              <a:rPr sz="2200" dirty="0">
                <a:latin typeface="Microsoft Sans Serif"/>
                <a:cs typeface="Microsoft Sans Serif"/>
              </a:rPr>
              <a:t>и</a:t>
            </a:r>
            <a:r>
              <a:rPr sz="2200" spc="-90" dirty="0">
                <a:latin typeface="Microsoft Sans Serif"/>
                <a:cs typeface="Microsoft Sans Serif"/>
              </a:rPr>
              <a:t> </a:t>
            </a:r>
            <a:r>
              <a:rPr sz="2200" spc="-5" dirty="0">
                <a:latin typeface="Microsoft Sans Serif"/>
                <a:cs typeface="Microsoft Sans Serif"/>
              </a:rPr>
              <a:t>о</a:t>
            </a:r>
            <a:r>
              <a:rPr sz="2200" spc="-10" dirty="0">
                <a:latin typeface="Microsoft Sans Serif"/>
                <a:cs typeface="Microsoft Sans Serif"/>
              </a:rPr>
              <a:t>т</a:t>
            </a:r>
            <a:r>
              <a:rPr sz="2200" spc="-145" dirty="0">
                <a:latin typeface="Microsoft Sans Serif"/>
                <a:cs typeface="Microsoft Sans Serif"/>
              </a:rPr>
              <a:t>к</a:t>
            </a:r>
            <a:r>
              <a:rPr sz="2200" dirty="0">
                <a:latin typeface="Microsoft Sans Serif"/>
                <a:cs typeface="Microsoft Sans Serif"/>
              </a:rPr>
              <a:t>р</a:t>
            </a:r>
            <a:r>
              <a:rPr sz="2200" spc="-5" dirty="0">
                <a:latin typeface="Microsoft Sans Serif"/>
                <a:cs typeface="Microsoft Sans Serif"/>
              </a:rPr>
              <a:t>ы</a:t>
            </a:r>
            <a:r>
              <a:rPr sz="2200" dirty="0">
                <a:latin typeface="Microsoft Sans Serif"/>
                <a:cs typeface="Microsoft Sans Serif"/>
              </a:rPr>
              <a:t>т</a:t>
            </a:r>
            <a:r>
              <a:rPr sz="2200" spc="-10" dirty="0">
                <a:latin typeface="Microsoft Sans Serif"/>
                <a:cs typeface="Microsoft Sans Serif"/>
              </a:rPr>
              <a:t>о</a:t>
            </a:r>
            <a:r>
              <a:rPr sz="2200" dirty="0">
                <a:latin typeface="Microsoft Sans Serif"/>
                <a:cs typeface="Microsoft Sans Serif"/>
              </a:rPr>
              <a:t>сти</a:t>
            </a:r>
            <a:r>
              <a:rPr sz="2200" spc="-95" dirty="0">
                <a:latin typeface="Microsoft Sans Serif"/>
                <a:cs typeface="Microsoft Sans Serif"/>
              </a:rPr>
              <a:t> </a:t>
            </a:r>
            <a:r>
              <a:rPr sz="2200" spc="-20" dirty="0">
                <a:latin typeface="Microsoft Sans Serif"/>
                <a:cs typeface="Microsoft Sans Serif"/>
              </a:rPr>
              <a:t>б</a:t>
            </a:r>
            <a:r>
              <a:rPr sz="2200" spc="-10" dirty="0">
                <a:latin typeface="Microsoft Sans Serif"/>
                <a:cs typeface="Microsoft Sans Serif"/>
              </a:rPr>
              <a:t>ю</a:t>
            </a:r>
            <a:r>
              <a:rPr sz="2200" spc="-15" dirty="0">
                <a:latin typeface="Microsoft Sans Serif"/>
                <a:cs typeface="Microsoft Sans Serif"/>
              </a:rPr>
              <a:t>д</a:t>
            </a:r>
            <a:r>
              <a:rPr sz="2200" spc="-100" dirty="0">
                <a:latin typeface="Microsoft Sans Serif"/>
                <a:cs typeface="Microsoft Sans Serif"/>
              </a:rPr>
              <a:t>ж</a:t>
            </a:r>
            <a:r>
              <a:rPr sz="2200" spc="-5" dirty="0">
                <a:latin typeface="Microsoft Sans Serif"/>
                <a:cs typeface="Microsoft Sans Serif"/>
              </a:rPr>
              <a:t>е</a:t>
            </a:r>
            <a:r>
              <a:rPr sz="2200" spc="-35" dirty="0">
                <a:latin typeface="Microsoft Sans Serif"/>
                <a:cs typeface="Microsoft Sans Serif"/>
              </a:rPr>
              <a:t>т</a:t>
            </a:r>
            <a:r>
              <a:rPr sz="2200" spc="-5" dirty="0">
                <a:latin typeface="Microsoft Sans Serif"/>
                <a:cs typeface="Microsoft Sans Serif"/>
              </a:rPr>
              <a:t>н</a:t>
            </a:r>
            <a:r>
              <a:rPr sz="2200" spc="-25" dirty="0">
                <a:latin typeface="Microsoft Sans Serif"/>
                <a:cs typeface="Microsoft Sans Serif"/>
              </a:rPr>
              <a:t>о</a:t>
            </a:r>
            <a:r>
              <a:rPr sz="2200" spc="-55" dirty="0">
                <a:latin typeface="Microsoft Sans Serif"/>
                <a:cs typeface="Microsoft Sans Serif"/>
              </a:rPr>
              <a:t>г</a:t>
            </a:r>
            <a:r>
              <a:rPr sz="2200" dirty="0">
                <a:latin typeface="Microsoft Sans Serif"/>
                <a:cs typeface="Microsoft Sans Serif"/>
              </a:rPr>
              <a:t>о  </a:t>
            </a:r>
            <a:r>
              <a:rPr sz="2200" spc="-5" dirty="0">
                <a:latin typeface="Microsoft Sans Serif"/>
                <a:cs typeface="Microsoft Sans Serif"/>
              </a:rPr>
              <a:t>процесса</a:t>
            </a:r>
            <a:r>
              <a:rPr sz="2200" spc="-75" dirty="0">
                <a:latin typeface="Microsoft Sans Serif"/>
                <a:cs typeface="Microsoft Sans Serif"/>
              </a:rPr>
              <a:t> </a:t>
            </a:r>
            <a:r>
              <a:rPr sz="2200" spc="5" dirty="0">
                <a:latin typeface="Microsoft Sans Serif"/>
                <a:cs typeface="Microsoft Sans Serif"/>
              </a:rPr>
              <a:t>для</a:t>
            </a:r>
            <a:r>
              <a:rPr sz="2200" dirty="0">
                <a:latin typeface="Microsoft Sans Serif"/>
                <a:cs typeface="Microsoft Sans Serif"/>
              </a:rPr>
              <a:t> </a:t>
            </a:r>
            <a:r>
              <a:rPr sz="2200" spc="-35" dirty="0">
                <a:latin typeface="Microsoft Sans Serif"/>
                <a:cs typeface="Microsoft Sans Serif"/>
              </a:rPr>
              <a:t>граждан</a:t>
            </a:r>
            <a:endParaRPr sz="22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750">
              <a:latin typeface="Microsoft Sans Serif"/>
              <a:cs typeface="Microsoft Sans Serif"/>
            </a:endParaRPr>
          </a:p>
          <a:p>
            <a:pPr marL="91440" marR="2399030" indent="-79375">
              <a:lnSpc>
                <a:spcPct val="120000"/>
              </a:lnSpc>
              <a:spcBef>
                <a:spcPts val="5"/>
              </a:spcBef>
            </a:pPr>
            <a:r>
              <a:rPr sz="2200" spc="-5" dirty="0">
                <a:latin typeface="Microsoft Sans Serif"/>
                <a:cs typeface="Microsoft Sans Serif"/>
              </a:rPr>
              <a:t>Повышение</a:t>
            </a:r>
            <a:r>
              <a:rPr sz="2200" spc="-110" dirty="0">
                <a:latin typeface="Microsoft Sans Serif"/>
                <a:cs typeface="Microsoft Sans Serif"/>
              </a:rPr>
              <a:t> </a:t>
            </a:r>
            <a:r>
              <a:rPr sz="2200" spc="-15" dirty="0">
                <a:latin typeface="Microsoft Sans Serif"/>
                <a:cs typeface="Microsoft Sans Serif"/>
              </a:rPr>
              <a:t>эффективности</a:t>
            </a:r>
            <a:r>
              <a:rPr sz="2200" spc="-110" dirty="0">
                <a:latin typeface="Microsoft Sans Serif"/>
                <a:cs typeface="Microsoft Sans Serif"/>
              </a:rPr>
              <a:t> </a:t>
            </a:r>
            <a:r>
              <a:rPr sz="2200" spc="-10" dirty="0">
                <a:latin typeface="Microsoft Sans Serif"/>
                <a:cs typeface="Microsoft Sans Serif"/>
              </a:rPr>
              <a:t>использования </a:t>
            </a:r>
            <a:r>
              <a:rPr sz="2200" spc="-570" dirty="0">
                <a:latin typeface="Microsoft Sans Serif"/>
                <a:cs typeface="Microsoft Sans Serif"/>
              </a:rPr>
              <a:t> </a:t>
            </a:r>
            <a:r>
              <a:rPr sz="2200" spc="-10" dirty="0">
                <a:latin typeface="Microsoft Sans Serif"/>
                <a:cs typeface="Microsoft Sans Serif"/>
              </a:rPr>
              <a:t>муниципальной</a:t>
            </a:r>
            <a:r>
              <a:rPr sz="2200" spc="-5" dirty="0">
                <a:latin typeface="Microsoft Sans Serif"/>
                <a:cs typeface="Microsoft Sans Serif"/>
              </a:rPr>
              <a:t> собственности</a:t>
            </a:r>
            <a:endParaRPr sz="2200">
              <a:latin typeface="Microsoft Sans Serif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74191" y="438912"/>
            <a:ext cx="8269605" cy="739305"/>
          </a:xfrm>
          <a:prstGeom prst="rect">
            <a:avLst/>
          </a:prstGeom>
          <a:solidFill>
            <a:srgbClr val="E1F792"/>
          </a:solidFill>
          <a:ln w="12192">
            <a:solidFill>
              <a:srgbClr val="416F9C"/>
            </a:solidFill>
          </a:ln>
        </p:spPr>
        <p:txBody>
          <a:bodyPr vert="horz" wrap="square" lIns="0" tIns="173355" rIns="0" bIns="0" rtlCol="0">
            <a:spAutoFit/>
          </a:bodyPr>
          <a:lstStyle/>
          <a:p>
            <a:pPr marR="241935" algn="ctr">
              <a:lnSpc>
                <a:spcPts val="2220"/>
              </a:lnSpc>
              <a:spcBef>
                <a:spcPts val="1365"/>
              </a:spcBef>
            </a:pPr>
            <a:r>
              <a:rPr sz="1900" spc="-5" dirty="0">
                <a:latin typeface="Malgun Gothic Semilight"/>
                <a:cs typeface="Malgun Gothic Semilight"/>
              </a:rPr>
              <a:t>Основные</a:t>
            </a:r>
            <a:r>
              <a:rPr sz="1900" spc="-15" dirty="0">
                <a:latin typeface="Malgun Gothic Semilight"/>
                <a:cs typeface="Malgun Gothic Semilight"/>
              </a:rPr>
              <a:t> </a:t>
            </a:r>
            <a:r>
              <a:rPr sz="1900" spc="-5" dirty="0">
                <a:latin typeface="Malgun Gothic Semilight"/>
                <a:cs typeface="Malgun Gothic Semilight"/>
              </a:rPr>
              <a:t>направления</a:t>
            </a:r>
            <a:r>
              <a:rPr sz="1900" spc="15" dirty="0">
                <a:latin typeface="Malgun Gothic Semilight"/>
                <a:cs typeface="Malgun Gothic Semilight"/>
              </a:rPr>
              <a:t> </a:t>
            </a:r>
            <a:r>
              <a:rPr sz="1900" spc="-10" dirty="0">
                <a:latin typeface="Malgun Gothic Semilight"/>
                <a:cs typeface="Malgun Gothic Semilight"/>
              </a:rPr>
              <a:t>бюджетной</a:t>
            </a:r>
            <a:r>
              <a:rPr sz="1900" spc="10" dirty="0">
                <a:latin typeface="Malgun Gothic Semilight"/>
                <a:cs typeface="Malgun Gothic Semilight"/>
              </a:rPr>
              <a:t> </a:t>
            </a:r>
            <a:r>
              <a:rPr sz="1900" spc="-5" dirty="0">
                <a:latin typeface="Malgun Gothic Semilight"/>
                <a:cs typeface="Malgun Gothic Semilight"/>
              </a:rPr>
              <a:t>и</a:t>
            </a:r>
            <a:r>
              <a:rPr sz="1900" dirty="0">
                <a:latin typeface="Malgun Gothic Semilight"/>
                <a:cs typeface="Malgun Gothic Semilight"/>
              </a:rPr>
              <a:t> </a:t>
            </a:r>
            <a:r>
              <a:rPr sz="1900" spc="-5" dirty="0">
                <a:latin typeface="Malgun Gothic Semilight"/>
                <a:cs typeface="Malgun Gothic Semilight"/>
              </a:rPr>
              <a:t>налоговой</a:t>
            </a:r>
            <a:r>
              <a:rPr sz="1900" spc="25" dirty="0">
                <a:latin typeface="Malgun Gothic Semilight"/>
                <a:cs typeface="Malgun Gothic Semilight"/>
              </a:rPr>
              <a:t> </a:t>
            </a:r>
            <a:r>
              <a:rPr sz="1900" spc="-5" dirty="0">
                <a:latin typeface="Malgun Gothic Semilight"/>
                <a:cs typeface="Malgun Gothic Semilight"/>
              </a:rPr>
              <a:t>политики</a:t>
            </a:r>
            <a:endParaRPr sz="1900" dirty="0">
              <a:latin typeface="Malgun Gothic Semilight"/>
              <a:cs typeface="Malgun Gothic Semilight"/>
            </a:endParaRPr>
          </a:p>
          <a:p>
            <a:pPr marR="379095" algn="ctr">
              <a:lnSpc>
                <a:spcPts val="2220"/>
              </a:lnSpc>
            </a:pPr>
            <a:r>
              <a:rPr sz="1900" spc="-5" dirty="0" err="1">
                <a:latin typeface="Malgun Gothic Semilight"/>
                <a:cs typeface="Malgun Gothic Semilight"/>
              </a:rPr>
              <a:t>на</a:t>
            </a:r>
            <a:r>
              <a:rPr sz="1900" spc="180" dirty="0">
                <a:latin typeface="Malgun Gothic Semilight"/>
                <a:cs typeface="Malgun Gothic Semilight"/>
              </a:rPr>
              <a:t> </a:t>
            </a:r>
            <a:r>
              <a:rPr sz="1900" spc="-5" dirty="0" smtClean="0">
                <a:latin typeface="Malgun Gothic Semilight"/>
                <a:cs typeface="Malgun Gothic Semilight"/>
              </a:rPr>
              <a:t>202</a:t>
            </a:r>
            <a:r>
              <a:rPr lang="ru-RU" sz="1900" spc="-5" dirty="0" smtClean="0">
                <a:latin typeface="Malgun Gothic Semilight"/>
                <a:cs typeface="Malgun Gothic Semilight"/>
              </a:rPr>
              <a:t>5</a:t>
            </a:r>
            <a:r>
              <a:rPr sz="1900" spc="190" dirty="0" smtClean="0">
                <a:latin typeface="Malgun Gothic Semilight"/>
                <a:cs typeface="Malgun Gothic Semilight"/>
              </a:rPr>
              <a:t> </a:t>
            </a:r>
            <a:r>
              <a:rPr sz="1900" spc="-5" dirty="0">
                <a:latin typeface="Malgun Gothic Semilight"/>
                <a:cs typeface="Malgun Gothic Semilight"/>
              </a:rPr>
              <a:t>-</a:t>
            </a:r>
            <a:r>
              <a:rPr sz="1900" spc="185" dirty="0">
                <a:latin typeface="Malgun Gothic Semilight"/>
                <a:cs typeface="Malgun Gothic Semilight"/>
              </a:rPr>
              <a:t> </a:t>
            </a:r>
            <a:r>
              <a:rPr sz="1900" spc="-10" dirty="0" smtClean="0">
                <a:latin typeface="Malgun Gothic Semilight"/>
                <a:cs typeface="Malgun Gothic Semilight"/>
              </a:rPr>
              <a:t>202</a:t>
            </a:r>
            <a:r>
              <a:rPr lang="ru-RU" sz="1900" spc="-10" dirty="0" smtClean="0">
                <a:latin typeface="Malgun Gothic Semilight"/>
                <a:cs typeface="Malgun Gothic Semilight"/>
              </a:rPr>
              <a:t>7</a:t>
            </a:r>
            <a:r>
              <a:rPr sz="1900" spc="190" dirty="0" smtClean="0">
                <a:latin typeface="Malgun Gothic Semilight"/>
                <a:cs typeface="Malgun Gothic Semilight"/>
              </a:rPr>
              <a:t> </a:t>
            </a:r>
            <a:r>
              <a:rPr sz="1900" spc="-5" dirty="0">
                <a:latin typeface="Malgun Gothic Semilight"/>
                <a:cs typeface="Malgun Gothic Semilight"/>
              </a:rPr>
              <a:t>годы</a:t>
            </a:r>
            <a:endParaRPr sz="1900" dirty="0">
              <a:latin typeface="Malgun Gothic Semilight"/>
              <a:cs typeface="Malgun Gothic Semiligh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81000" y="1417319"/>
            <a:ext cx="8305800" cy="182880"/>
            <a:chOff x="381000" y="1417319"/>
            <a:chExt cx="8305800" cy="182880"/>
          </a:xfrm>
        </p:grpSpPr>
        <p:sp>
          <p:nvSpPr>
            <p:cNvPr id="3" name="object 3"/>
            <p:cNvSpPr/>
            <p:nvPr/>
          </p:nvSpPr>
          <p:spPr>
            <a:xfrm>
              <a:off x="6858000" y="1417319"/>
              <a:ext cx="1828800" cy="182880"/>
            </a:xfrm>
            <a:custGeom>
              <a:avLst/>
              <a:gdLst/>
              <a:ahLst/>
              <a:cxnLst/>
              <a:rect l="l" t="t" r="r" b="b"/>
              <a:pathLst>
                <a:path w="1828800" h="182880">
                  <a:moveTo>
                    <a:pt x="1828800" y="0"/>
                  </a:moveTo>
                  <a:lnTo>
                    <a:pt x="0" y="0"/>
                  </a:lnTo>
                  <a:lnTo>
                    <a:pt x="0" y="182879"/>
                  </a:lnTo>
                  <a:lnTo>
                    <a:pt x="1828800" y="182879"/>
                  </a:lnTo>
                  <a:lnTo>
                    <a:pt x="1828800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1493519"/>
              <a:ext cx="8305800" cy="0"/>
            </a:xfrm>
            <a:custGeom>
              <a:avLst/>
              <a:gdLst/>
              <a:ahLst/>
              <a:cxnLst/>
              <a:rect l="l" t="t" r="r" b="b"/>
              <a:pathLst>
                <a:path w="8305800">
                  <a:moveTo>
                    <a:pt x="0" y="0"/>
                  </a:moveTo>
                  <a:lnTo>
                    <a:pt x="8305800" y="0"/>
                  </a:lnTo>
                </a:path>
              </a:pathLst>
            </a:custGeom>
            <a:ln w="18288">
              <a:solidFill>
                <a:srgbClr val="3300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0" y="4855464"/>
            <a:ext cx="609600" cy="45720"/>
          </a:xfrm>
          <a:custGeom>
            <a:avLst/>
            <a:gdLst/>
            <a:ahLst/>
            <a:cxnLst/>
            <a:rect l="l" t="t" r="r" b="b"/>
            <a:pathLst>
              <a:path w="609600" h="45720">
                <a:moveTo>
                  <a:pt x="609600" y="0"/>
                </a:moveTo>
                <a:lnTo>
                  <a:pt x="0" y="0"/>
                </a:lnTo>
                <a:lnTo>
                  <a:pt x="0" y="45719"/>
                </a:lnTo>
                <a:lnTo>
                  <a:pt x="609600" y="45719"/>
                </a:lnTo>
                <a:lnTo>
                  <a:pt x="609600" y="0"/>
                </a:lnTo>
                <a:close/>
              </a:path>
            </a:pathLst>
          </a:custGeom>
          <a:solidFill>
            <a:srgbClr val="33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670559" y="969263"/>
            <a:ext cx="8089900" cy="383540"/>
            <a:chOff x="670559" y="969263"/>
            <a:chExt cx="8089900" cy="38354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2751" y="981455"/>
              <a:ext cx="8065008" cy="35966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82751" y="981455"/>
              <a:ext cx="8065134" cy="359410"/>
            </a:xfrm>
            <a:custGeom>
              <a:avLst/>
              <a:gdLst/>
              <a:ahLst/>
              <a:cxnLst/>
              <a:rect l="l" t="t" r="r" b="b"/>
              <a:pathLst>
                <a:path w="8065134" h="359409">
                  <a:moveTo>
                    <a:pt x="0" y="59690"/>
                  </a:moveTo>
                  <a:lnTo>
                    <a:pt x="5079" y="36195"/>
                  </a:lnTo>
                  <a:lnTo>
                    <a:pt x="17779" y="17145"/>
                  </a:lnTo>
                  <a:lnTo>
                    <a:pt x="36829" y="4445"/>
                  </a:lnTo>
                  <a:lnTo>
                    <a:pt x="60325" y="0"/>
                  </a:lnTo>
                  <a:lnTo>
                    <a:pt x="8005318" y="0"/>
                  </a:lnTo>
                  <a:lnTo>
                    <a:pt x="8028178" y="4445"/>
                  </a:lnTo>
                  <a:lnTo>
                    <a:pt x="8047228" y="17145"/>
                  </a:lnTo>
                  <a:lnTo>
                    <a:pt x="8060563" y="36195"/>
                  </a:lnTo>
                  <a:lnTo>
                    <a:pt x="8065008" y="59690"/>
                  </a:lnTo>
                  <a:lnTo>
                    <a:pt x="8065008" y="299466"/>
                  </a:lnTo>
                  <a:lnTo>
                    <a:pt x="8060563" y="322199"/>
                  </a:lnTo>
                  <a:lnTo>
                    <a:pt x="8047228" y="341249"/>
                  </a:lnTo>
                  <a:lnTo>
                    <a:pt x="8028178" y="354584"/>
                  </a:lnTo>
                  <a:lnTo>
                    <a:pt x="8005318" y="359029"/>
                  </a:lnTo>
                  <a:lnTo>
                    <a:pt x="60325" y="359029"/>
                  </a:lnTo>
                  <a:lnTo>
                    <a:pt x="36829" y="354584"/>
                  </a:lnTo>
                  <a:lnTo>
                    <a:pt x="17779" y="341249"/>
                  </a:lnTo>
                  <a:lnTo>
                    <a:pt x="5079" y="322199"/>
                  </a:lnTo>
                  <a:lnTo>
                    <a:pt x="0" y="299466"/>
                  </a:lnTo>
                  <a:lnTo>
                    <a:pt x="0" y="59690"/>
                  </a:lnTo>
                  <a:close/>
                </a:path>
              </a:pathLst>
            </a:custGeom>
            <a:ln w="24384">
              <a:solidFill>
                <a:srgbClr val="93936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670559" y="2066544"/>
            <a:ext cx="1609725" cy="456565"/>
            <a:chOff x="670559" y="2066544"/>
            <a:chExt cx="1609725" cy="456565"/>
          </a:xfrm>
        </p:grpSpPr>
        <p:sp>
          <p:nvSpPr>
            <p:cNvPr id="10" name="object 10"/>
            <p:cNvSpPr/>
            <p:nvPr/>
          </p:nvSpPr>
          <p:spPr>
            <a:xfrm>
              <a:off x="682751" y="2078736"/>
              <a:ext cx="1584960" cy="432434"/>
            </a:xfrm>
            <a:custGeom>
              <a:avLst/>
              <a:gdLst/>
              <a:ahLst/>
              <a:cxnLst/>
              <a:rect l="l" t="t" r="r" b="b"/>
              <a:pathLst>
                <a:path w="1584960" h="432435">
                  <a:moveTo>
                    <a:pt x="1513205" y="0"/>
                  </a:moveTo>
                  <a:lnTo>
                    <a:pt x="72390" y="0"/>
                  </a:lnTo>
                  <a:lnTo>
                    <a:pt x="44450" y="5714"/>
                  </a:lnTo>
                  <a:lnTo>
                    <a:pt x="20954" y="20954"/>
                  </a:lnTo>
                  <a:lnTo>
                    <a:pt x="5715" y="43814"/>
                  </a:lnTo>
                  <a:lnTo>
                    <a:pt x="0" y="71754"/>
                  </a:lnTo>
                  <a:lnTo>
                    <a:pt x="0" y="360425"/>
                  </a:lnTo>
                  <a:lnTo>
                    <a:pt x="5715" y="388365"/>
                  </a:lnTo>
                  <a:lnTo>
                    <a:pt x="20954" y="411225"/>
                  </a:lnTo>
                  <a:lnTo>
                    <a:pt x="44450" y="426465"/>
                  </a:lnTo>
                  <a:lnTo>
                    <a:pt x="72390" y="432180"/>
                  </a:lnTo>
                  <a:lnTo>
                    <a:pt x="1513205" y="432180"/>
                  </a:lnTo>
                  <a:lnTo>
                    <a:pt x="1541145" y="426465"/>
                  </a:lnTo>
                  <a:lnTo>
                    <a:pt x="1564005" y="411225"/>
                  </a:lnTo>
                  <a:lnTo>
                    <a:pt x="1579245" y="388365"/>
                  </a:lnTo>
                  <a:lnTo>
                    <a:pt x="1584960" y="360425"/>
                  </a:lnTo>
                  <a:lnTo>
                    <a:pt x="1584960" y="71754"/>
                  </a:lnTo>
                  <a:lnTo>
                    <a:pt x="1579245" y="43814"/>
                  </a:lnTo>
                  <a:lnTo>
                    <a:pt x="1564005" y="20954"/>
                  </a:lnTo>
                  <a:lnTo>
                    <a:pt x="1541145" y="5714"/>
                  </a:lnTo>
                  <a:lnTo>
                    <a:pt x="1513205" y="0"/>
                  </a:lnTo>
                  <a:close/>
                </a:path>
              </a:pathLst>
            </a:custGeom>
            <a:solidFill>
              <a:srgbClr val="CC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82751" y="2078736"/>
              <a:ext cx="1584960" cy="432434"/>
            </a:xfrm>
            <a:custGeom>
              <a:avLst/>
              <a:gdLst/>
              <a:ahLst/>
              <a:cxnLst/>
              <a:rect l="l" t="t" r="r" b="b"/>
              <a:pathLst>
                <a:path w="1584960" h="432435">
                  <a:moveTo>
                    <a:pt x="0" y="71754"/>
                  </a:moveTo>
                  <a:lnTo>
                    <a:pt x="5715" y="43814"/>
                  </a:lnTo>
                  <a:lnTo>
                    <a:pt x="20954" y="20954"/>
                  </a:lnTo>
                  <a:lnTo>
                    <a:pt x="44450" y="5714"/>
                  </a:lnTo>
                  <a:lnTo>
                    <a:pt x="72390" y="0"/>
                  </a:lnTo>
                  <a:lnTo>
                    <a:pt x="1513205" y="0"/>
                  </a:lnTo>
                  <a:lnTo>
                    <a:pt x="1541145" y="5714"/>
                  </a:lnTo>
                  <a:lnTo>
                    <a:pt x="1564005" y="20954"/>
                  </a:lnTo>
                  <a:lnTo>
                    <a:pt x="1579245" y="43814"/>
                  </a:lnTo>
                  <a:lnTo>
                    <a:pt x="1584960" y="71754"/>
                  </a:lnTo>
                  <a:lnTo>
                    <a:pt x="1584960" y="360425"/>
                  </a:lnTo>
                  <a:lnTo>
                    <a:pt x="1579245" y="388365"/>
                  </a:lnTo>
                  <a:lnTo>
                    <a:pt x="1564005" y="411225"/>
                  </a:lnTo>
                  <a:lnTo>
                    <a:pt x="1541145" y="426465"/>
                  </a:lnTo>
                  <a:lnTo>
                    <a:pt x="1513205" y="432180"/>
                  </a:lnTo>
                  <a:lnTo>
                    <a:pt x="72390" y="432180"/>
                  </a:lnTo>
                  <a:lnTo>
                    <a:pt x="44450" y="426465"/>
                  </a:lnTo>
                  <a:lnTo>
                    <a:pt x="20954" y="411225"/>
                  </a:lnTo>
                  <a:lnTo>
                    <a:pt x="5715" y="388365"/>
                  </a:lnTo>
                  <a:lnTo>
                    <a:pt x="0" y="360425"/>
                  </a:lnTo>
                  <a:lnTo>
                    <a:pt x="0" y="71754"/>
                  </a:lnTo>
                  <a:close/>
                </a:path>
              </a:pathLst>
            </a:custGeom>
            <a:ln w="24384">
              <a:solidFill>
                <a:srgbClr val="93936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4422647" y="1844039"/>
            <a:ext cx="1752600" cy="927100"/>
            <a:chOff x="4422647" y="1844039"/>
            <a:chExt cx="1752600" cy="927100"/>
          </a:xfrm>
        </p:grpSpPr>
        <p:sp>
          <p:nvSpPr>
            <p:cNvPr id="13" name="object 13"/>
            <p:cNvSpPr/>
            <p:nvPr/>
          </p:nvSpPr>
          <p:spPr>
            <a:xfrm>
              <a:off x="4434839" y="1856231"/>
              <a:ext cx="1728470" cy="902335"/>
            </a:xfrm>
            <a:custGeom>
              <a:avLst/>
              <a:gdLst/>
              <a:ahLst/>
              <a:cxnLst/>
              <a:rect l="l" t="t" r="r" b="b"/>
              <a:pathLst>
                <a:path w="1728470" h="902335">
                  <a:moveTo>
                    <a:pt x="1577721" y="0"/>
                  </a:moveTo>
                  <a:lnTo>
                    <a:pt x="150495" y="0"/>
                  </a:lnTo>
                  <a:lnTo>
                    <a:pt x="102870" y="7619"/>
                  </a:lnTo>
                  <a:lnTo>
                    <a:pt x="61595" y="29209"/>
                  </a:lnTo>
                  <a:lnTo>
                    <a:pt x="29210" y="61594"/>
                  </a:lnTo>
                  <a:lnTo>
                    <a:pt x="7620" y="102869"/>
                  </a:lnTo>
                  <a:lnTo>
                    <a:pt x="0" y="150494"/>
                  </a:lnTo>
                  <a:lnTo>
                    <a:pt x="0" y="751713"/>
                  </a:lnTo>
                  <a:lnTo>
                    <a:pt x="7620" y="799338"/>
                  </a:lnTo>
                  <a:lnTo>
                    <a:pt x="29210" y="840613"/>
                  </a:lnTo>
                  <a:lnTo>
                    <a:pt x="61595" y="872997"/>
                  </a:lnTo>
                  <a:lnTo>
                    <a:pt x="102870" y="894588"/>
                  </a:lnTo>
                  <a:lnTo>
                    <a:pt x="150495" y="902207"/>
                  </a:lnTo>
                  <a:lnTo>
                    <a:pt x="1577721" y="902207"/>
                  </a:lnTo>
                  <a:lnTo>
                    <a:pt x="1625346" y="894588"/>
                  </a:lnTo>
                  <a:lnTo>
                    <a:pt x="1666621" y="872997"/>
                  </a:lnTo>
                  <a:lnTo>
                    <a:pt x="1699006" y="840613"/>
                  </a:lnTo>
                  <a:lnTo>
                    <a:pt x="1720596" y="799338"/>
                  </a:lnTo>
                  <a:lnTo>
                    <a:pt x="1728215" y="751713"/>
                  </a:lnTo>
                  <a:lnTo>
                    <a:pt x="1728215" y="150494"/>
                  </a:lnTo>
                  <a:lnTo>
                    <a:pt x="1720596" y="102869"/>
                  </a:lnTo>
                  <a:lnTo>
                    <a:pt x="1699006" y="61594"/>
                  </a:lnTo>
                  <a:lnTo>
                    <a:pt x="1666621" y="29209"/>
                  </a:lnTo>
                  <a:lnTo>
                    <a:pt x="1625346" y="7619"/>
                  </a:lnTo>
                  <a:lnTo>
                    <a:pt x="1577721" y="0"/>
                  </a:lnTo>
                  <a:close/>
                </a:path>
              </a:pathLst>
            </a:custGeom>
            <a:solidFill>
              <a:srgbClr val="CC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434839" y="1856231"/>
              <a:ext cx="1728470" cy="902335"/>
            </a:xfrm>
            <a:custGeom>
              <a:avLst/>
              <a:gdLst/>
              <a:ahLst/>
              <a:cxnLst/>
              <a:rect l="l" t="t" r="r" b="b"/>
              <a:pathLst>
                <a:path w="1728470" h="902335">
                  <a:moveTo>
                    <a:pt x="0" y="150494"/>
                  </a:moveTo>
                  <a:lnTo>
                    <a:pt x="7620" y="102869"/>
                  </a:lnTo>
                  <a:lnTo>
                    <a:pt x="29210" y="61594"/>
                  </a:lnTo>
                  <a:lnTo>
                    <a:pt x="61595" y="29209"/>
                  </a:lnTo>
                  <a:lnTo>
                    <a:pt x="102870" y="7619"/>
                  </a:lnTo>
                  <a:lnTo>
                    <a:pt x="150495" y="0"/>
                  </a:lnTo>
                  <a:lnTo>
                    <a:pt x="1577721" y="0"/>
                  </a:lnTo>
                  <a:lnTo>
                    <a:pt x="1625346" y="7619"/>
                  </a:lnTo>
                  <a:lnTo>
                    <a:pt x="1666621" y="29209"/>
                  </a:lnTo>
                  <a:lnTo>
                    <a:pt x="1699006" y="61594"/>
                  </a:lnTo>
                  <a:lnTo>
                    <a:pt x="1720596" y="102869"/>
                  </a:lnTo>
                  <a:lnTo>
                    <a:pt x="1728215" y="150494"/>
                  </a:lnTo>
                  <a:lnTo>
                    <a:pt x="1728215" y="751713"/>
                  </a:lnTo>
                  <a:lnTo>
                    <a:pt x="1720596" y="799338"/>
                  </a:lnTo>
                  <a:lnTo>
                    <a:pt x="1699006" y="840613"/>
                  </a:lnTo>
                  <a:lnTo>
                    <a:pt x="1666621" y="872997"/>
                  </a:lnTo>
                  <a:lnTo>
                    <a:pt x="1625346" y="894588"/>
                  </a:lnTo>
                  <a:lnTo>
                    <a:pt x="1577721" y="902207"/>
                  </a:lnTo>
                  <a:lnTo>
                    <a:pt x="150495" y="902207"/>
                  </a:lnTo>
                  <a:lnTo>
                    <a:pt x="102870" y="894588"/>
                  </a:lnTo>
                  <a:lnTo>
                    <a:pt x="61595" y="872997"/>
                  </a:lnTo>
                  <a:lnTo>
                    <a:pt x="29210" y="840613"/>
                  </a:lnTo>
                  <a:lnTo>
                    <a:pt x="7620" y="799338"/>
                  </a:lnTo>
                  <a:lnTo>
                    <a:pt x="0" y="751713"/>
                  </a:lnTo>
                  <a:lnTo>
                    <a:pt x="0" y="150494"/>
                  </a:lnTo>
                  <a:close/>
                </a:path>
              </a:pathLst>
            </a:custGeom>
            <a:ln w="24384">
              <a:solidFill>
                <a:srgbClr val="93936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2471927" y="2075688"/>
            <a:ext cx="1605915" cy="457200"/>
            <a:chOff x="2471927" y="2075688"/>
            <a:chExt cx="1605915" cy="457200"/>
          </a:xfrm>
        </p:grpSpPr>
        <p:sp>
          <p:nvSpPr>
            <p:cNvPr id="16" name="object 16"/>
            <p:cNvSpPr/>
            <p:nvPr/>
          </p:nvSpPr>
          <p:spPr>
            <a:xfrm>
              <a:off x="2484119" y="2087880"/>
              <a:ext cx="1581785" cy="433070"/>
            </a:xfrm>
            <a:custGeom>
              <a:avLst/>
              <a:gdLst/>
              <a:ahLst/>
              <a:cxnLst/>
              <a:rect l="l" t="t" r="r" b="b"/>
              <a:pathLst>
                <a:path w="1581785" h="433069">
                  <a:moveTo>
                    <a:pt x="1509521" y="0"/>
                  </a:moveTo>
                  <a:lnTo>
                    <a:pt x="72390" y="0"/>
                  </a:lnTo>
                  <a:lnTo>
                    <a:pt x="43815" y="5715"/>
                  </a:lnTo>
                  <a:lnTo>
                    <a:pt x="20955" y="20955"/>
                  </a:lnTo>
                  <a:lnTo>
                    <a:pt x="5715" y="43815"/>
                  </a:lnTo>
                  <a:lnTo>
                    <a:pt x="0" y="72390"/>
                  </a:lnTo>
                  <a:lnTo>
                    <a:pt x="0" y="360425"/>
                  </a:lnTo>
                  <a:lnTo>
                    <a:pt x="5715" y="388366"/>
                  </a:lnTo>
                  <a:lnTo>
                    <a:pt x="20955" y="411225"/>
                  </a:lnTo>
                  <a:lnTo>
                    <a:pt x="43815" y="427100"/>
                  </a:lnTo>
                  <a:lnTo>
                    <a:pt x="72390" y="432816"/>
                  </a:lnTo>
                  <a:lnTo>
                    <a:pt x="1509521" y="432816"/>
                  </a:lnTo>
                  <a:lnTo>
                    <a:pt x="1537462" y="427100"/>
                  </a:lnTo>
                  <a:lnTo>
                    <a:pt x="1560321" y="411225"/>
                  </a:lnTo>
                  <a:lnTo>
                    <a:pt x="1575562" y="388366"/>
                  </a:lnTo>
                  <a:lnTo>
                    <a:pt x="1581277" y="360425"/>
                  </a:lnTo>
                  <a:lnTo>
                    <a:pt x="1581277" y="72390"/>
                  </a:lnTo>
                  <a:lnTo>
                    <a:pt x="1575562" y="43815"/>
                  </a:lnTo>
                  <a:lnTo>
                    <a:pt x="1560321" y="20955"/>
                  </a:lnTo>
                  <a:lnTo>
                    <a:pt x="1537462" y="5715"/>
                  </a:lnTo>
                  <a:lnTo>
                    <a:pt x="1509521" y="0"/>
                  </a:lnTo>
                  <a:close/>
                </a:path>
              </a:pathLst>
            </a:custGeom>
            <a:solidFill>
              <a:srgbClr val="CC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484119" y="2087880"/>
              <a:ext cx="1581785" cy="433070"/>
            </a:xfrm>
            <a:custGeom>
              <a:avLst/>
              <a:gdLst/>
              <a:ahLst/>
              <a:cxnLst/>
              <a:rect l="l" t="t" r="r" b="b"/>
              <a:pathLst>
                <a:path w="1581785" h="433069">
                  <a:moveTo>
                    <a:pt x="0" y="72390"/>
                  </a:moveTo>
                  <a:lnTo>
                    <a:pt x="5715" y="43815"/>
                  </a:lnTo>
                  <a:lnTo>
                    <a:pt x="20955" y="20955"/>
                  </a:lnTo>
                  <a:lnTo>
                    <a:pt x="43815" y="5715"/>
                  </a:lnTo>
                  <a:lnTo>
                    <a:pt x="72390" y="0"/>
                  </a:lnTo>
                  <a:lnTo>
                    <a:pt x="1509521" y="0"/>
                  </a:lnTo>
                  <a:lnTo>
                    <a:pt x="1537462" y="5715"/>
                  </a:lnTo>
                  <a:lnTo>
                    <a:pt x="1560321" y="20955"/>
                  </a:lnTo>
                  <a:lnTo>
                    <a:pt x="1575562" y="43815"/>
                  </a:lnTo>
                  <a:lnTo>
                    <a:pt x="1581277" y="72390"/>
                  </a:lnTo>
                  <a:lnTo>
                    <a:pt x="1581277" y="360425"/>
                  </a:lnTo>
                  <a:lnTo>
                    <a:pt x="1575562" y="388366"/>
                  </a:lnTo>
                  <a:lnTo>
                    <a:pt x="1560321" y="411225"/>
                  </a:lnTo>
                  <a:lnTo>
                    <a:pt x="1537462" y="427100"/>
                  </a:lnTo>
                  <a:lnTo>
                    <a:pt x="1509521" y="432816"/>
                  </a:lnTo>
                  <a:lnTo>
                    <a:pt x="72390" y="432816"/>
                  </a:lnTo>
                  <a:lnTo>
                    <a:pt x="43815" y="427100"/>
                  </a:lnTo>
                  <a:lnTo>
                    <a:pt x="20955" y="411225"/>
                  </a:lnTo>
                  <a:lnTo>
                    <a:pt x="5715" y="388366"/>
                  </a:lnTo>
                  <a:lnTo>
                    <a:pt x="0" y="360425"/>
                  </a:lnTo>
                  <a:lnTo>
                    <a:pt x="0" y="72390"/>
                  </a:lnTo>
                  <a:close/>
                </a:path>
              </a:pathLst>
            </a:custGeom>
            <a:ln w="24384">
              <a:solidFill>
                <a:srgbClr val="93936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6656831" y="1670304"/>
            <a:ext cx="2103120" cy="637540"/>
            <a:chOff x="6656831" y="1670304"/>
            <a:chExt cx="2103120" cy="637540"/>
          </a:xfrm>
        </p:grpSpPr>
        <p:sp>
          <p:nvSpPr>
            <p:cNvPr id="19" name="object 19"/>
            <p:cNvSpPr/>
            <p:nvPr/>
          </p:nvSpPr>
          <p:spPr>
            <a:xfrm>
              <a:off x="6669023" y="1682496"/>
              <a:ext cx="2078989" cy="612775"/>
            </a:xfrm>
            <a:custGeom>
              <a:avLst/>
              <a:gdLst/>
              <a:ahLst/>
              <a:cxnLst/>
              <a:rect l="l" t="t" r="r" b="b"/>
              <a:pathLst>
                <a:path w="2078990" h="612775">
                  <a:moveTo>
                    <a:pt x="2078735" y="0"/>
                  </a:moveTo>
                  <a:lnTo>
                    <a:pt x="0" y="0"/>
                  </a:lnTo>
                  <a:lnTo>
                    <a:pt x="0" y="612648"/>
                  </a:lnTo>
                  <a:lnTo>
                    <a:pt x="2078735" y="612648"/>
                  </a:lnTo>
                  <a:lnTo>
                    <a:pt x="2078735" y="0"/>
                  </a:lnTo>
                  <a:close/>
                </a:path>
              </a:pathLst>
            </a:custGeom>
            <a:solidFill>
              <a:srgbClr val="CC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669023" y="1682496"/>
              <a:ext cx="2078989" cy="612775"/>
            </a:xfrm>
            <a:custGeom>
              <a:avLst/>
              <a:gdLst/>
              <a:ahLst/>
              <a:cxnLst/>
              <a:rect l="l" t="t" r="r" b="b"/>
              <a:pathLst>
                <a:path w="2078990" h="612775">
                  <a:moveTo>
                    <a:pt x="0" y="612648"/>
                  </a:moveTo>
                  <a:lnTo>
                    <a:pt x="2078735" y="612648"/>
                  </a:lnTo>
                  <a:lnTo>
                    <a:pt x="2078735" y="0"/>
                  </a:lnTo>
                  <a:lnTo>
                    <a:pt x="0" y="0"/>
                  </a:lnTo>
                  <a:lnTo>
                    <a:pt x="0" y="612648"/>
                  </a:lnTo>
                  <a:close/>
                </a:path>
              </a:pathLst>
            </a:custGeom>
            <a:ln w="24384">
              <a:solidFill>
                <a:srgbClr val="93936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6656831" y="2414016"/>
            <a:ext cx="2103120" cy="719455"/>
            <a:chOff x="6656831" y="2414016"/>
            <a:chExt cx="2103120" cy="719455"/>
          </a:xfrm>
        </p:grpSpPr>
        <p:sp>
          <p:nvSpPr>
            <p:cNvPr id="22" name="object 22"/>
            <p:cNvSpPr/>
            <p:nvPr/>
          </p:nvSpPr>
          <p:spPr>
            <a:xfrm>
              <a:off x="6669023" y="2426208"/>
              <a:ext cx="2078989" cy="695325"/>
            </a:xfrm>
            <a:custGeom>
              <a:avLst/>
              <a:gdLst/>
              <a:ahLst/>
              <a:cxnLst/>
              <a:rect l="l" t="t" r="r" b="b"/>
              <a:pathLst>
                <a:path w="2078990" h="695325">
                  <a:moveTo>
                    <a:pt x="2078735" y="0"/>
                  </a:moveTo>
                  <a:lnTo>
                    <a:pt x="0" y="0"/>
                  </a:lnTo>
                  <a:lnTo>
                    <a:pt x="0" y="694944"/>
                  </a:lnTo>
                  <a:lnTo>
                    <a:pt x="2078735" y="694944"/>
                  </a:lnTo>
                  <a:lnTo>
                    <a:pt x="2078735" y="0"/>
                  </a:lnTo>
                  <a:close/>
                </a:path>
              </a:pathLst>
            </a:custGeom>
            <a:solidFill>
              <a:srgbClr val="CC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669023" y="2426208"/>
              <a:ext cx="2078989" cy="695325"/>
            </a:xfrm>
            <a:custGeom>
              <a:avLst/>
              <a:gdLst/>
              <a:ahLst/>
              <a:cxnLst/>
              <a:rect l="l" t="t" r="r" b="b"/>
              <a:pathLst>
                <a:path w="2078990" h="695325">
                  <a:moveTo>
                    <a:pt x="0" y="694944"/>
                  </a:moveTo>
                  <a:lnTo>
                    <a:pt x="2078735" y="694944"/>
                  </a:lnTo>
                  <a:lnTo>
                    <a:pt x="2078735" y="0"/>
                  </a:lnTo>
                  <a:lnTo>
                    <a:pt x="0" y="0"/>
                  </a:lnTo>
                  <a:lnTo>
                    <a:pt x="0" y="694944"/>
                  </a:lnTo>
                  <a:close/>
                </a:path>
              </a:pathLst>
            </a:custGeom>
            <a:ln w="24384">
              <a:solidFill>
                <a:srgbClr val="93936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4" name="object 2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99032" y="2874264"/>
            <a:ext cx="1252728" cy="509015"/>
          </a:xfrm>
          <a:prstGeom prst="rect">
            <a:avLst/>
          </a:prstGeom>
        </p:spPr>
      </p:pic>
      <p:sp>
        <p:nvSpPr>
          <p:cNvPr id="25" name="object 25"/>
          <p:cNvSpPr/>
          <p:nvPr/>
        </p:nvSpPr>
        <p:spPr>
          <a:xfrm>
            <a:off x="1072896" y="3880103"/>
            <a:ext cx="1871345" cy="384175"/>
          </a:xfrm>
          <a:custGeom>
            <a:avLst/>
            <a:gdLst/>
            <a:ahLst/>
            <a:cxnLst/>
            <a:rect l="l" t="t" r="r" b="b"/>
            <a:pathLst>
              <a:path w="1871345" h="384175">
                <a:moveTo>
                  <a:pt x="1870837" y="0"/>
                </a:moveTo>
                <a:lnTo>
                  <a:pt x="1868297" y="74930"/>
                </a:lnTo>
                <a:lnTo>
                  <a:pt x="1861312" y="135890"/>
                </a:lnTo>
                <a:lnTo>
                  <a:pt x="1851152" y="177165"/>
                </a:lnTo>
                <a:lnTo>
                  <a:pt x="1838452" y="192278"/>
                </a:lnTo>
                <a:lnTo>
                  <a:pt x="967485" y="192278"/>
                </a:lnTo>
                <a:lnTo>
                  <a:pt x="954785" y="207518"/>
                </a:lnTo>
                <a:lnTo>
                  <a:pt x="944626" y="248158"/>
                </a:lnTo>
                <a:lnTo>
                  <a:pt x="937641" y="309118"/>
                </a:lnTo>
                <a:lnTo>
                  <a:pt x="935101" y="384048"/>
                </a:lnTo>
                <a:lnTo>
                  <a:pt x="932560" y="309118"/>
                </a:lnTo>
                <a:lnTo>
                  <a:pt x="925576" y="248158"/>
                </a:lnTo>
                <a:lnTo>
                  <a:pt x="915416" y="207518"/>
                </a:lnTo>
                <a:lnTo>
                  <a:pt x="903351" y="192278"/>
                </a:lnTo>
                <a:lnTo>
                  <a:pt x="31737" y="192278"/>
                </a:lnTo>
                <a:lnTo>
                  <a:pt x="19050" y="177165"/>
                </a:lnTo>
                <a:lnTo>
                  <a:pt x="8890" y="135890"/>
                </a:lnTo>
                <a:lnTo>
                  <a:pt x="2540" y="74930"/>
                </a:lnTo>
                <a:lnTo>
                  <a:pt x="0" y="0"/>
                </a:lnTo>
              </a:path>
            </a:pathLst>
          </a:custGeom>
          <a:ln w="24384">
            <a:solidFill>
              <a:srgbClr val="1C1C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" name="object 26"/>
          <p:cNvGrpSpPr/>
          <p:nvPr/>
        </p:nvGrpSpPr>
        <p:grpSpPr>
          <a:xfrm>
            <a:off x="4093464" y="3112007"/>
            <a:ext cx="1252855" cy="509270"/>
            <a:chOff x="4093464" y="3112007"/>
            <a:chExt cx="1252855" cy="509270"/>
          </a:xfrm>
        </p:grpSpPr>
        <p:pic>
          <p:nvPicPr>
            <p:cNvPr id="27" name="object 2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93464" y="3112007"/>
              <a:ext cx="877824" cy="50901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66488" y="3112007"/>
              <a:ext cx="679703" cy="509015"/>
            </a:xfrm>
            <a:prstGeom prst="rect">
              <a:avLst/>
            </a:prstGeom>
          </p:spPr>
        </p:pic>
      </p:grpSp>
      <p:sp>
        <p:nvSpPr>
          <p:cNvPr id="29" name="object 29"/>
          <p:cNvSpPr/>
          <p:nvPr/>
        </p:nvSpPr>
        <p:spPr>
          <a:xfrm>
            <a:off x="3764279" y="4120896"/>
            <a:ext cx="1871345" cy="381000"/>
          </a:xfrm>
          <a:custGeom>
            <a:avLst/>
            <a:gdLst/>
            <a:ahLst/>
            <a:cxnLst/>
            <a:rect l="l" t="t" r="r" b="b"/>
            <a:pathLst>
              <a:path w="1871345" h="381000">
                <a:moveTo>
                  <a:pt x="1870837" y="0"/>
                </a:moveTo>
                <a:lnTo>
                  <a:pt x="1868297" y="73659"/>
                </a:lnTo>
                <a:lnTo>
                  <a:pt x="1861947" y="134619"/>
                </a:lnTo>
                <a:lnTo>
                  <a:pt x="1851787" y="175259"/>
                </a:lnTo>
                <a:lnTo>
                  <a:pt x="1839087" y="190499"/>
                </a:lnTo>
                <a:lnTo>
                  <a:pt x="967486" y="190499"/>
                </a:lnTo>
                <a:lnTo>
                  <a:pt x="954786" y="205104"/>
                </a:lnTo>
                <a:lnTo>
                  <a:pt x="944626" y="246379"/>
                </a:lnTo>
                <a:lnTo>
                  <a:pt x="938276" y="306704"/>
                </a:lnTo>
                <a:lnTo>
                  <a:pt x="935736" y="380999"/>
                </a:lnTo>
                <a:lnTo>
                  <a:pt x="933196" y="306704"/>
                </a:lnTo>
                <a:lnTo>
                  <a:pt x="926211" y="246379"/>
                </a:lnTo>
                <a:lnTo>
                  <a:pt x="916051" y="205104"/>
                </a:lnTo>
                <a:lnTo>
                  <a:pt x="903986" y="190499"/>
                </a:lnTo>
                <a:lnTo>
                  <a:pt x="31750" y="190499"/>
                </a:lnTo>
                <a:lnTo>
                  <a:pt x="19685" y="175259"/>
                </a:lnTo>
                <a:lnTo>
                  <a:pt x="9525" y="134619"/>
                </a:lnTo>
                <a:lnTo>
                  <a:pt x="2540" y="73659"/>
                </a:lnTo>
                <a:lnTo>
                  <a:pt x="0" y="0"/>
                </a:lnTo>
              </a:path>
            </a:pathLst>
          </a:custGeom>
          <a:ln w="24384">
            <a:solidFill>
              <a:srgbClr val="1C1C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0" name="object 30"/>
          <p:cNvGrpSpPr/>
          <p:nvPr/>
        </p:nvGrpSpPr>
        <p:grpSpPr>
          <a:xfrm>
            <a:off x="6976871" y="3398520"/>
            <a:ext cx="1252855" cy="509270"/>
            <a:chOff x="6976871" y="3398520"/>
            <a:chExt cx="1252855" cy="509270"/>
          </a:xfrm>
        </p:grpSpPr>
        <p:pic>
          <p:nvPicPr>
            <p:cNvPr id="31" name="object 3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76871" y="3398520"/>
              <a:ext cx="880872" cy="509015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49895" y="3398520"/>
              <a:ext cx="679703" cy="509015"/>
            </a:xfrm>
            <a:prstGeom prst="rect">
              <a:avLst/>
            </a:prstGeom>
          </p:spPr>
        </p:pic>
      </p:grpSp>
      <p:sp>
        <p:nvSpPr>
          <p:cNvPr id="33" name="object 33"/>
          <p:cNvSpPr/>
          <p:nvPr/>
        </p:nvSpPr>
        <p:spPr>
          <a:xfrm>
            <a:off x="6647688" y="4407408"/>
            <a:ext cx="1871345" cy="381000"/>
          </a:xfrm>
          <a:custGeom>
            <a:avLst/>
            <a:gdLst/>
            <a:ahLst/>
            <a:cxnLst/>
            <a:rect l="l" t="t" r="r" b="b"/>
            <a:pathLst>
              <a:path w="1871345" h="381000">
                <a:moveTo>
                  <a:pt x="1870836" y="0"/>
                </a:moveTo>
                <a:lnTo>
                  <a:pt x="1868296" y="74295"/>
                </a:lnTo>
                <a:lnTo>
                  <a:pt x="1861311" y="134620"/>
                </a:lnTo>
                <a:lnTo>
                  <a:pt x="1851152" y="175260"/>
                </a:lnTo>
                <a:lnTo>
                  <a:pt x="1839086" y="190500"/>
                </a:lnTo>
                <a:lnTo>
                  <a:pt x="966851" y="190500"/>
                </a:lnTo>
                <a:lnTo>
                  <a:pt x="954785" y="205105"/>
                </a:lnTo>
                <a:lnTo>
                  <a:pt x="944626" y="246380"/>
                </a:lnTo>
                <a:lnTo>
                  <a:pt x="937640" y="306705"/>
                </a:lnTo>
                <a:lnTo>
                  <a:pt x="935101" y="381000"/>
                </a:lnTo>
                <a:lnTo>
                  <a:pt x="932560" y="306705"/>
                </a:lnTo>
                <a:lnTo>
                  <a:pt x="926210" y="246380"/>
                </a:lnTo>
                <a:lnTo>
                  <a:pt x="916051" y="205105"/>
                </a:lnTo>
                <a:lnTo>
                  <a:pt x="903351" y="190500"/>
                </a:lnTo>
                <a:lnTo>
                  <a:pt x="31750" y="190500"/>
                </a:lnTo>
                <a:lnTo>
                  <a:pt x="19050" y="175260"/>
                </a:lnTo>
                <a:lnTo>
                  <a:pt x="8889" y="134620"/>
                </a:lnTo>
                <a:lnTo>
                  <a:pt x="2539" y="74295"/>
                </a:lnTo>
                <a:lnTo>
                  <a:pt x="0" y="0"/>
                </a:lnTo>
              </a:path>
            </a:pathLst>
          </a:custGeom>
          <a:ln w="24384">
            <a:solidFill>
              <a:srgbClr val="1C1C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4" name="object 34"/>
          <p:cNvGrpSpPr/>
          <p:nvPr/>
        </p:nvGrpSpPr>
        <p:grpSpPr>
          <a:xfrm>
            <a:off x="5861303" y="1901951"/>
            <a:ext cx="962660" cy="262255"/>
            <a:chOff x="5861303" y="1901951"/>
            <a:chExt cx="962660" cy="262255"/>
          </a:xfrm>
        </p:grpSpPr>
        <p:pic>
          <p:nvPicPr>
            <p:cNvPr id="35" name="object 3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73495" y="1914143"/>
              <a:ext cx="938783" cy="237743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5873495" y="1914143"/>
              <a:ext cx="938530" cy="238125"/>
            </a:xfrm>
            <a:custGeom>
              <a:avLst/>
              <a:gdLst/>
              <a:ahLst/>
              <a:cxnLst/>
              <a:rect l="l" t="t" r="r" b="b"/>
              <a:pathLst>
                <a:path w="938529" h="238125">
                  <a:moveTo>
                    <a:pt x="0" y="119125"/>
                  </a:moveTo>
                  <a:lnTo>
                    <a:pt x="118744" y="0"/>
                  </a:lnTo>
                  <a:lnTo>
                    <a:pt x="118744" y="59562"/>
                  </a:lnTo>
                  <a:lnTo>
                    <a:pt x="819403" y="59562"/>
                  </a:lnTo>
                  <a:lnTo>
                    <a:pt x="819403" y="0"/>
                  </a:lnTo>
                  <a:lnTo>
                    <a:pt x="938149" y="119125"/>
                  </a:lnTo>
                  <a:lnTo>
                    <a:pt x="819403" y="237743"/>
                  </a:lnTo>
                  <a:lnTo>
                    <a:pt x="819403" y="178180"/>
                  </a:lnTo>
                  <a:lnTo>
                    <a:pt x="118744" y="178180"/>
                  </a:lnTo>
                  <a:lnTo>
                    <a:pt x="118744" y="237743"/>
                  </a:lnTo>
                  <a:lnTo>
                    <a:pt x="0" y="119125"/>
                  </a:lnTo>
                  <a:close/>
                </a:path>
              </a:pathLst>
            </a:custGeom>
            <a:ln w="24384">
              <a:solidFill>
                <a:srgbClr val="00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5900928" y="2508504"/>
            <a:ext cx="883919" cy="234315"/>
            <a:chOff x="5900928" y="2508504"/>
            <a:chExt cx="883919" cy="234315"/>
          </a:xfrm>
        </p:grpSpPr>
        <p:pic>
          <p:nvPicPr>
            <p:cNvPr id="38" name="object 3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913120" y="2520696"/>
              <a:ext cx="859535" cy="210312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5913120" y="2520696"/>
              <a:ext cx="859790" cy="210185"/>
            </a:xfrm>
            <a:custGeom>
              <a:avLst/>
              <a:gdLst/>
              <a:ahLst/>
              <a:cxnLst/>
              <a:rect l="l" t="t" r="r" b="b"/>
              <a:pathLst>
                <a:path w="859790" h="210185">
                  <a:moveTo>
                    <a:pt x="0" y="104520"/>
                  </a:moveTo>
                  <a:lnTo>
                    <a:pt x="105409" y="0"/>
                  </a:lnTo>
                  <a:lnTo>
                    <a:pt x="105409" y="51942"/>
                  </a:lnTo>
                  <a:lnTo>
                    <a:pt x="754126" y="51942"/>
                  </a:lnTo>
                  <a:lnTo>
                    <a:pt x="754126" y="0"/>
                  </a:lnTo>
                  <a:lnTo>
                    <a:pt x="859535" y="104520"/>
                  </a:lnTo>
                  <a:lnTo>
                    <a:pt x="754126" y="209676"/>
                  </a:lnTo>
                  <a:lnTo>
                    <a:pt x="754126" y="157099"/>
                  </a:lnTo>
                  <a:lnTo>
                    <a:pt x="105409" y="157099"/>
                  </a:lnTo>
                  <a:lnTo>
                    <a:pt x="105409" y="209676"/>
                  </a:lnTo>
                  <a:lnTo>
                    <a:pt x="0" y="104520"/>
                  </a:lnTo>
                  <a:close/>
                </a:path>
              </a:pathLst>
            </a:custGeom>
            <a:ln w="24383">
              <a:solidFill>
                <a:srgbClr val="00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" name="object 40"/>
          <p:cNvGrpSpPr/>
          <p:nvPr/>
        </p:nvGrpSpPr>
        <p:grpSpPr>
          <a:xfrm>
            <a:off x="1389888" y="2938272"/>
            <a:ext cx="1234440" cy="311150"/>
            <a:chOff x="1389888" y="2938272"/>
            <a:chExt cx="1234440" cy="311150"/>
          </a:xfrm>
        </p:grpSpPr>
        <p:sp>
          <p:nvSpPr>
            <p:cNvPr id="41" name="object 41"/>
            <p:cNvSpPr/>
            <p:nvPr/>
          </p:nvSpPr>
          <p:spPr>
            <a:xfrm>
              <a:off x="1395984" y="2944368"/>
              <a:ext cx="1222375" cy="299085"/>
            </a:xfrm>
            <a:custGeom>
              <a:avLst/>
              <a:gdLst/>
              <a:ahLst/>
              <a:cxnLst/>
              <a:rect l="l" t="t" r="r" b="b"/>
              <a:pathLst>
                <a:path w="1222375" h="299085">
                  <a:moveTo>
                    <a:pt x="1222248" y="0"/>
                  </a:moveTo>
                  <a:lnTo>
                    <a:pt x="0" y="0"/>
                  </a:lnTo>
                  <a:lnTo>
                    <a:pt x="0" y="298703"/>
                  </a:lnTo>
                  <a:lnTo>
                    <a:pt x="1222248" y="298703"/>
                  </a:lnTo>
                  <a:lnTo>
                    <a:pt x="1222248" y="0"/>
                  </a:lnTo>
                  <a:close/>
                </a:path>
              </a:pathLst>
            </a:custGeom>
            <a:solidFill>
              <a:srgbClr val="9AB9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395984" y="2944368"/>
              <a:ext cx="1222375" cy="299085"/>
            </a:xfrm>
            <a:custGeom>
              <a:avLst/>
              <a:gdLst/>
              <a:ahLst/>
              <a:cxnLst/>
              <a:rect l="l" t="t" r="r" b="b"/>
              <a:pathLst>
                <a:path w="1222375" h="299085">
                  <a:moveTo>
                    <a:pt x="0" y="298703"/>
                  </a:moveTo>
                  <a:lnTo>
                    <a:pt x="1222248" y="298703"/>
                  </a:lnTo>
                  <a:lnTo>
                    <a:pt x="1222248" y="0"/>
                  </a:lnTo>
                  <a:lnTo>
                    <a:pt x="0" y="0"/>
                  </a:lnTo>
                  <a:lnTo>
                    <a:pt x="0" y="298703"/>
                  </a:lnTo>
                  <a:close/>
                </a:path>
              </a:pathLst>
            </a:custGeom>
            <a:ln w="12192">
              <a:solidFill>
                <a:srgbClr val="416F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" name="object 43"/>
          <p:cNvGrpSpPr/>
          <p:nvPr/>
        </p:nvGrpSpPr>
        <p:grpSpPr>
          <a:xfrm>
            <a:off x="668147" y="3507685"/>
            <a:ext cx="1361440" cy="288290"/>
            <a:chOff x="588263" y="3489959"/>
            <a:chExt cx="1361440" cy="288290"/>
          </a:xfrm>
        </p:grpSpPr>
        <p:sp>
          <p:nvSpPr>
            <p:cNvPr id="44" name="object 44"/>
            <p:cNvSpPr/>
            <p:nvPr/>
          </p:nvSpPr>
          <p:spPr>
            <a:xfrm>
              <a:off x="594359" y="3496055"/>
              <a:ext cx="1350645" cy="277495"/>
            </a:xfrm>
            <a:custGeom>
              <a:avLst/>
              <a:gdLst/>
              <a:ahLst/>
              <a:cxnLst/>
              <a:rect l="l" t="t" r="r" b="b"/>
              <a:pathLst>
                <a:path w="1350645" h="277495">
                  <a:moveTo>
                    <a:pt x="1350264" y="0"/>
                  </a:moveTo>
                  <a:lnTo>
                    <a:pt x="0" y="0"/>
                  </a:lnTo>
                  <a:lnTo>
                    <a:pt x="0" y="277367"/>
                  </a:lnTo>
                  <a:lnTo>
                    <a:pt x="1350264" y="277367"/>
                  </a:lnTo>
                  <a:lnTo>
                    <a:pt x="1350264" y="0"/>
                  </a:lnTo>
                  <a:close/>
                </a:path>
              </a:pathLst>
            </a:custGeom>
            <a:solidFill>
              <a:srgbClr val="9AB9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594359" y="3496055"/>
              <a:ext cx="1349375" cy="275590"/>
            </a:xfrm>
            <a:custGeom>
              <a:avLst/>
              <a:gdLst/>
              <a:ahLst/>
              <a:cxnLst/>
              <a:rect l="l" t="t" r="r" b="b"/>
              <a:pathLst>
                <a:path w="1349375" h="275589">
                  <a:moveTo>
                    <a:pt x="0" y="0"/>
                  </a:moveTo>
                  <a:lnTo>
                    <a:pt x="1349121" y="0"/>
                  </a:lnTo>
                  <a:lnTo>
                    <a:pt x="1349121" y="275590"/>
                  </a:lnTo>
                  <a:lnTo>
                    <a:pt x="0" y="275590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416F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/>
          <p:nvPr/>
        </p:nvSpPr>
        <p:spPr>
          <a:xfrm>
            <a:off x="3225292" y="3795903"/>
            <a:ext cx="1350010" cy="275590"/>
          </a:xfrm>
          <a:custGeom>
            <a:avLst/>
            <a:gdLst/>
            <a:ahLst/>
            <a:cxnLst/>
            <a:rect l="l" t="t" r="r" b="b"/>
            <a:pathLst>
              <a:path w="1350010" h="275589">
                <a:moveTo>
                  <a:pt x="0" y="0"/>
                </a:moveTo>
                <a:lnTo>
                  <a:pt x="1349756" y="0"/>
                </a:lnTo>
                <a:lnTo>
                  <a:pt x="1349756" y="275590"/>
                </a:lnTo>
                <a:lnTo>
                  <a:pt x="0" y="275590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416F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7013447" y="5510784"/>
            <a:ext cx="1225550" cy="280670"/>
          </a:xfrm>
          <a:prstGeom prst="rect">
            <a:avLst/>
          </a:prstGeom>
          <a:solidFill>
            <a:srgbClr val="9AB9DA"/>
          </a:solidFill>
          <a:ln w="12192">
            <a:solidFill>
              <a:srgbClr val="416F9C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09880">
              <a:lnSpc>
                <a:spcPts val="2175"/>
              </a:lnSpc>
            </a:pPr>
            <a:r>
              <a:rPr lang="ru-RU" sz="1900" spc="-10" dirty="0" smtClean="0">
                <a:latin typeface="Malgun Gothic Semilight"/>
                <a:cs typeface="Malgun Gothic Semilight"/>
              </a:rPr>
              <a:t>1300,4</a:t>
            </a:r>
            <a:endParaRPr sz="1900" dirty="0">
              <a:latin typeface="Malgun Gothic Semilight"/>
              <a:cs typeface="Malgun Gothic Semilight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195320" y="3895344"/>
            <a:ext cx="1338580" cy="269304"/>
          </a:xfrm>
          <a:prstGeom prst="rect">
            <a:avLst/>
          </a:prstGeom>
          <a:solidFill>
            <a:srgbClr val="9AB9DA"/>
          </a:solidFill>
        </p:spPr>
        <p:txBody>
          <a:bodyPr vert="horz" wrap="square" lIns="0" tIns="0" rIns="0" bIns="0" rtlCol="0">
            <a:spAutoFit/>
          </a:bodyPr>
          <a:lstStyle/>
          <a:p>
            <a:pPr marL="241935">
              <a:lnSpc>
                <a:spcPts val="2145"/>
              </a:lnSpc>
            </a:pPr>
            <a:r>
              <a:rPr lang="ru-RU" sz="1900" spc="-5" dirty="0" smtClean="0">
                <a:latin typeface="Malgun Gothic Semilight"/>
                <a:cs typeface="Malgun Gothic Semilight"/>
              </a:rPr>
              <a:t>41667,6</a:t>
            </a:r>
            <a:endParaRPr sz="1900" dirty="0">
              <a:latin typeface="Malgun Gothic Semilight"/>
              <a:cs typeface="Malgun Gothic Semilight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1993392" y="3602735"/>
            <a:ext cx="1362710" cy="299085"/>
            <a:chOff x="1993392" y="3602735"/>
            <a:chExt cx="1362710" cy="299085"/>
          </a:xfrm>
        </p:grpSpPr>
        <p:sp>
          <p:nvSpPr>
            <p:cNvPr id="50" name="object 50"/>
            <p:cNvSpPr/>
            <p:nvPr/>
          </p:nvSpPr>
          <p:spPr>
            <a:xfrm>
              <a:off x="1999488" y="3608831"/>
              <a:ext cx="1350645" cy="287020"/>
            </a:xfrm>
            <a:custGeom>
              <a:avLst/>
              <a:gdLst/>
              <a:ahLst/>
              <a:cxnLst/>
              <a:rect l="l" t="t" r="r" b="b"/>
              <a:pathLst>
                <a:path w="1350645" h="287020">
                  <a:moveTo>
                    <a:pt x="1350264" y="0"/>
                  </a:moveTo>
                  <a:lnTo>
                    <a:pt x="0" y="0"/>
                  </a:lnTo>
                  <a:lnTo>
                    <a:pt x="0" y="286512"/>
                  </a:lnTo>
                  <a:lnTo>
                    <a:pt x="1350264" y="286512"/>
                  </a:lnTo>
                  <a:lnTo>
                    <a:pt x="1350264" y="0"/>
                  </a:lnTo>
                  <a:close/>
                </a:path>
              </a:pathLst>
            </a:custGeom>
            <a:solidFill>
              <a:srgbClr val="9AB9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999488" y="3608831"/>
              <a:ext cx="1350645" cy="287020"/>
            </a:xfrm>
            <a:custGeom>
              <a:avLst/>
              <a:gdLst/>
              <a:ahLst/>
              <a:cxnLst/>
              <a:rect l="l" t="t" r="r" b="b"/>
              <a:pathLst>
                <a:path w="1350645" h="287020">
                  <a:moveTo>
                    <a:pt x="0" y="286512"/>
                  </a:moveTo>
                  <a:lnTo>
                    <a:pt x="1350264" y="286512"/>
                  </a:lnTo>
                  <a:lnTo>
                    <a:pt x="1350264" y="0"/>
                  </a:lnTo>
                  <a:lnTo>
                    <a:pt x="0" y="0"/>
                  </a:lnTo>
                  <a:lnTo>
                    <a:pt x="0" y="286512"/>
                  </a:lnTo>
                  <a:close/>
                </a:path>
              </a:pathLst>
            </a:custGeom>
            <a:ln w="12191">
              <a:solidFill>
                <a:srgbClr val="416F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2164207" y="3582670"/>
            <a:ext cx="920115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900" spc="-10" dirty="0" smtClean="0">
                <a:latin typeface="Malgun Gothic Semilight"/>
                <a:cs typeface="Malgun Gothic Semilight"/>
              </a:rPr>
              <a:t>43378,7</a:t>
            </a:r>
            <a:endParaRPr lang="ru-RU" sz="1900" dirty="0">
              <a:latin typeface="Malgun Gothic Semilight"/>
              <a:cs typeface="Malgun Gothic Semilight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044696" y="3322320"/>
            <a:ext cx="1225550" cy="282129"/>
          </a:xfrm>
          <a:prstGeom prst="rect">
            <a:avLst/>
          </a:prstGeom>
          <a:solidFill>
            <a:srgbClr val="9AB9DA"/>
          </a:solidFill>
          <a:ln w="12192">
            <a:solidFill>
              <a:srgbClr val="416F9C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37795">
              <a:lnSpc>
                <a:spcPts val="2240"/>
              </a:lnSpc>
            </a:pPr>
            <a:r>
              <a:rPr sz="1900" spc="-10" dirty="0" smtClean="0">
                <a:latin typeface="Malgun Gothic Semilight"/>
                <a:cs typeface="Malgun Gothic Semilight"/>
              </a:rPr>
              <a:t>202</a:t>
            </a:r>
            <a:r>
              <a:rPr lang="ru-RU" sz="1900" spc="-10" dirty="0" smtClean="0">
                <a:latin typeface="Malgun Gothic Semilight"/>
                <a:cs typeface="Malgun Gothic Semilight"/>
              </a:rPr>
              <a:t>6</a:t>
            </a:r>
            <a:r>
              <a:rPr sz="1900" spc="-10" dirty="0" smtClean="0">
                <a:latin typeface="Malgun Gothic Semilight"/>
                <a:cs typeface="Malgun Gothic Semilight"/>
              </a:rPr>
              <a:t> </a:t>
            </a:r>
            <a:r>
              <a:rPr sz="1900" spc="-20" dirty="0">
                <a:latin typeface="Palatino Linotype"/>
                <a:cs typeface="Palatino Linotype"/>
              </a:rPr>
              <a:t>год</a:t>
            </a:r>
            <a:endParaRPr sz="1900" dirty="0">
              <a:latin typeface="Palatino Linotype"/>
              <a:cs typeface="Palatino Linotype"/>
            </a:endParaRPr>
          </a:p>
        </p:txBody>
      </p:sp>
      <p:sp>
        <p:nvSpPr>
          <p:cNvPr id="54" name="object 54"/>
          <p:cNvSpPr txBox="1">
            <a:spLocks noGrp="1"/>
          </p:cNvSpPr>
          <p:nvPr>
            <p:ph type="title"/>
          </p:nvPr>
        </p:nvSpPr>
        <p:spPr>
          <a:xfrm>
            <a:off x="530148" y="84785"/>
            <a:ext cx="790130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0" spc="-5" dirty="0">
                <a:solidFill>
                  <a:srgbClr val="330033"/>
                </a:solidFill>
                <a:latin typeface="Times New Roman"/>
                <a:cs typeface="Times New Roman"/>
              </a:rPr>
              <a:t>Сбалансированность</a:t>
            </a:r>
            <a:r>
              <a:rPr sz="4800" b="0" spc="-60" dirty="0">
                <a:solidFill>
                  <a:srgbClr val="330033"/>
                </a:solidFill>
                <a:latin typeface="Times New Roman"/>
                <a:cs typeface="Times New Roman"/>
              </a:rPr>
              <a:t> </a:t>
            </a:r>
            <a:r>
              <a:rPr sz="4800" b="0" spc="-5" dirty="0">
                <a:solidFill>
                  <a:srgbClr val="330033"/>
                </a:solidFill>
                <a:latin typeface="Times New Roman"/>
                <a:cs typeface="Times New Roman"/>
              </a:rPr>
              <a:t>бюджета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2222119" y="1002919"/>
            <a:ext cx="49936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1C1C0D"/>
                </a:solidFill>
                <a:latin typeface="Microsoft Sans Serif"/>
                <a:cs typeface="Microsoft Sans Serif"/>
              </a:rPr>
              <a:t>Расходы</a:t>
            </a:r>
            <a:r>
              <a:rPr sz="1800" spc="-65" dirty="0">
                <a:solidFill>
                  <a:srgbClr val="1C1C0D"/>
                </a:solidFill>
                <a:latin typeface="Microsoft Sans Serif"/>
                <a:cs typeface="Microsoft Sans Serif"/>
              </a:rPr>
              <a:t> </a:t>
            </a:r>
            <a:r>
              <a:rPr sz="1800" spc="-15" dirty="0">
                <a:solidFill>
                  <a:srgbClr val="1C1C0D"/>
                </a:solidFill>
                <a:latin typeface="Microsoft Sans Serif"/>
                <a:cs typeface="Microsoft Sans Serif"/>
              </a:rPr>
              <a:t>бюджета</a:t>
            </a:r>
            <a:r>
              <a:rPr sz="1800" spc="-60" dirty="0">
                <a:solidFill>
                  <a:srgbClr val="1C1C0D"/>
                </a:solidFill>
                <a:latin typeface="Microsoft Sans Serif"/>
                <a:cs typeface="Microsoft Sans Serif"/>
              </a:rPr>
              <a:t> </a:t>
            </a:r>
            <a:r>
              <a:rPr sz="1800" spc="-5" dirty="0">
                <a:solidFill>
                  <a:srgbClr val="1C1C0D"/>
                </a:solidFill>
                <a:latin typeface="Microsoft Sans Serif"/>
                <a:cs typeface="Microsoft Sans Serif"/>
              </a:rPr>
              <a:t>сопоставляются</a:t>
            </a:r>
            <a:r>
              <a:rPr sz="1800" spc="-95" dirty="0">
                <a:solidFill>
                  <a:srgbClr val="1C1C0D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1C1C0D"/>
                </a:solidFill>
                <a:latin typeface="Microsoft Sans Serif"/>
                <a:cs typeface="Microsoft Sans Serif"/>
              </a:rPr>
              <a:t>с</a:t>
            </a:r>
            <a:r>
              <a:rPr sz="1800" spc="-60" dirty="0">
                <a:solidFill>
                  <a:srgbClr val="1C1C0D"/>
                </a:solidFill>
                <a:latin typeface="Microsoft Sans Serif"/>
                <a:cs typeface="Microsoft Sans Serif"/>
              </a:rPr>
              <a:t> </a:t>
            </a:r>
            <a:r>
              <a:rPr sz="1800" spc="-20" dirty="0">
                <a:solidFill>
                  <a:srgbClr val="1C1C0D"/>
                </a:solidFill>
                <a:latin typeface="Microsoft Sans Serif"/>
                <a:cs typeface="Microsoft Sans Serif"/>
              </a:rPr>
              <a:t>доходами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804468" y="1710309"/>
            <a:ext cx="9575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5" dirty="0">
                <a:latin typeface="Arial"/>
                <a:cs typeface="Arial"/>
              </a:rPr>
              <a:t>Ты</a:t>
            </a:r>
            <a:r>
              <a:rPr sz="1200" b="1" dirty="0">
                <a:latin typeface="Arial"/>
                <a:cs typeface="Arial"/>
              </a:rPr>
              <a:t>с.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spc="5" dirty="0">
                <a:latin typeface="Arial"/>
                <a:cs typeface="Arial"/>
              </a:rPr>
              <a:t>р</a:t>
            </a:r>
            <a:r>
              <a:rPr sz="1200" b="1" spc="-20" dirty="0">
                <a:latin typeface="Arial"/>
                <a:cs typeface="Arial"/>
              </a:rPr>
              <a:t>у</a:t>
            </a:r>
            <a:r>
              <a:rPr sz="1200" b="1" spc="-25" dirty="0">
                <a:latin typeface="Arial"/>
                <a:cs typeface="Arial"/>
              </a:rPr>
              <a:t>б</a:t>
            </a:r>
            <a:r>
              <a:rPr sz="1200" b="1" dirty="0">
                <a:latin typeface="Arial"/>
                <a:cs typeface="Arial"/>
              </a:rPr>
              <a:t>л</a:t>
            </a:r>
            <a:r>
              <a:rPr sz="1200" b="1" spc="-20" dirty="0">
                <a:latin typeface="Arial"/>
                <a:cs typeface="Arial"/>
              </a:rPr>
              <a:t>е</a:t>
            </a:r>
            <a:r>
              <a:rPr sz="1200" b="1" dirty="0">
                <a:latin typeface="Arial"/>
                <a:cs typeface="Arial"/>
              </a:rPr>
              <a:t>й</a:t>
            </a:r>
            <a:endParaRPr sz="12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014780" y="2133980"/>
            <a:ext cx="14376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48105" algn="l"/>
              </a:tabLst>
            </a:pPr>
            <a:r>
              <a:rPr sz="1800" b="1" spc="-35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ох</a:t>
            </a:r>
            <a:r>
              <a:rPr sz="1800" b="1" spc="-45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-15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ы	</a:t>
            </a:r>
            <a:r>
              <a:rPr sz="1800" dirty="0">
                <a:latin typeface="Microsoft Sans Serif"/>
                <a:cs typeface="Microsoft Sans Serif"/>
              </a:rPr>
              <a:t>-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761869" y="2146172"/>
            <a:ext cx="15741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26845" algn="l"/>
              </a:tabLst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Р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ас</a:t>
            </a:r>
            <a:r>
              <a:rPr sz="1800" b="1" spc="5" dirty="0">
                <a:solidFill>
                  <a:srgbClr val="001F5F"/>
                </a:solidFill>
                <a:latin typeface="Arial"/>
                <a:cs typeface="Arial"/>
              </a:rPr>
              <a:t>х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о</a:t>
            </a:r>
            <a:r>
              <a:rPr sz="1800" b="1" spc="5" dirty="0">
                <a:solidFill>
                  <a:srgbClr val="001F5F"/>
                </a:solidFill>
                <a:latin typeface="Arial"/>
                <a:cs typeface="Arial"/>
              </a:rPr>
              <a:t>д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ы	</a:t>
            </a:r>
            <a:r>
              <a:rPr sz="1800" dirty="0">
                <a:latin typeface="Microsoft Sans Serif"/>
                <a:cs typeface="Microsoft Sans Serif"/>
              </a:rPr>
              <a:t>=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4777232" y="1877948"/>
            <a:ext cx="1117600" cy="84581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-64769" algn="ctr">
              <a:lnSpc>
                <a:spcPct val="99500"/>
              </a:lnSpc>
              <a:spcBef>
                <a:spcPts val="110"/>
              </a:spcBef>
            </a:pPr>
            <a:r>
              <a:rPr sz="1800" spc="-40" dirty="0">
                <a:solidFill>
                  <a:srgbClr val="001F5F"/>
                </a:solidFill>
                <a:latin typeface="Microsoft Sans Serif"/>
                <a:cs typeface="Microsoft Sans Serif"/>
              </a:rPr>
              <a:t>Дефицит </a:t>
            </a:r>
            <a:r>
              <a:rPr sz="1800" spc="-3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или </a:t>
            </a:r>
            <a:r>
              <a:rPr sz="18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П</a:t>
            </a:r>
            <a:r>
              <a:rPr sz="18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ро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ф</a:t>
            </a:r>
            <a:r>
              <a:rPr sz="1800" spc="-30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8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цит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6801739" y="1698116"/>
            <a:ext cx="1819910" cy="57150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473075" marR="5080" indent="-461009">
              <a:lnSpc>
                <a:spcPts val="2140"/>
              </a:lnSpc>
              <a:spcBef>
                <a:spcPts val="185"/>
              </a:spcBef>
            </a:pP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Р</a:t>
            </a:r>
            <a:r>
              <a:rPr sz="18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8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800" spc="-40" dirty="0">
                <a:solidFill>
                  <a:srgbClr val="001F5F"/>
                </a:solidFill>
                <a:latin typeface="Microsoft Sans Serif"/>
                <a:cs typeface="Microsoft Sans Serif"/>
              </a:rPr>
              <a:t>х</a:t>
            </a:r>
            <a:r>
              <a:rPr sz="18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8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д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ы</a:t>
            </a:r>
            <a:r>
              <a:rPr sz="1800" spc="-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30" dirty="0">
                <a:solidFill>
                  <a:srgbClr val="006600"/>
                </a:solidFill>
                <a:latin typeface="Microsoft Sans Serif"/>
                <a:cs typeface="Microsoft Sans Serif"/>
              </a:rPr>
              <a:t>б</a:t>
            </a:r>
            <a:r>
              <a:rPr sz="1800" spc="5" dirty="0">
                <a:solidFill>
                  <a:srgbClr val="006600"/>
                </a:solidFill>
                <a:latin typeface="Microsoft Sans Serif"/>
                <a:cs typeface="Microsoft Sans Serif"/>
              </a:rPr>
              <a:t>о</a:t>
            </a:r>
            <a:r>
              <a:rPr sz="1800" dirty="0">
                <a:solidFill>
                  <a:srgbClr val="006600"/>
                </a:solidFill>
                <a:latin typeface="Microsoft Sans Serif"/>
                <a:cs typeface="Microsoft Sans Serif"/>
              </a:rPr>
              <a:t>л</a:t>
            </a:r>
            <a:r>
              <a:rPr sz="1800" spc="-5" dirty="0">
                <a:solidFill>
                  <a:srgbClr val="006600"/>
                </a:solidFill>
                <a:latin typeface="Microsoft Sans Serif"/>
                <a:cs typeface="Microsoft Sans Serif"/>
              </a:rPr>
              <a:t>ь</a:t>
            </a:r>
            <a:r>
              <a:rPr sz="1800" spc="-35" dirty="0">
                <a:solidFill>
                  <a:srgbClr val="006600"/>
                </a:solidFill>
                <a:latin typeface="Microsoft Sans Serif"/>
                <a:cs typeface="Microsoft Sans Serif"/>
              </a:rPr>
              <a:t>ш</a:t>
            </a:r>
            <a:r>
              <a:rPr sz="1800" dirty="0">
                <a:solidFill>
                  <a:srgbClr val="006600"/>
                </a:solidFill>
                <a:latin typeface="Microsoft Sans Serif"/>
                <a:cs typeface="Microsoft Sans Serif"/>
              </a:rPr>
              <a:t>е  </a:t>
            </a:r>
            <a:r>
              <a:rPr sz="18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доходов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914400" y="2942462"/>
            <a:ext cx="2352166" cy="5379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25805">
              <a:lnSpc>
                <a:spcPts val="2125"/>
              </a:lnSpc>
              <a:spcBef>
                <a:spcPts val="95"/>
              </a:spcBef>
            </a:pPr>
            <a:r>
              <a:rPr sz="1900" spc="-10" dirty="0" smtClean="0">
                <a:latin typeface="Malgun Gothic Semilight"/>
                <a:cs typeface="Malgun Gothic Semilight"/>
              </a:rPr>
              <a:t>202</a:t>
            </a:r>
            <a:r>
              <a:rPr lang="ru-RU" sz="1900" spc="-10" dirty="0" smtClean="0">
                <a:latin typeface="Malgun Gothic Semilight"/>
                <a:cs typeface="Malgun Gothic Semilight"/>
              </a:rPr>
              <a:t>5</a:t>
            </a:r>
            <a:r>
              <a:rPr sz="1900" spc="-10" dirty="0" smtClean="0">
                <a:latin typeface="Malgun Gothic Semilight"/>
                <a:cs typeface="Malgun Gothic Semilight"/>
              </a:rPr>
              <a:t> </a:t>
            </a:r>
            <a:r>
              <a:rPr sz="1900" spc="-20" dirty="0">
                <a:latin typeface="Palatino Linotype"/>
                <a:cs typeface="Palatino Linotype"/>
              </a:rPr>
              <a:t>год</a:t>
            </a:r>
            <a:endParaRPr sz="1900" dirty="0">
              <a:latin typeface="Palatino Linotype"/>
              <a:cs typeface="Palatino Linotype"/>
            </a:endParaRPr>
          </a:p>
          <a:p>
            <a:pPr marL="12700">
              <a:lnSpc>
                <a:spcPts val="2005"/>
              </a:lnSpc>
              <a:tabLst>
                <a:tab pos="1399540" algn="l"/>
              </a:tabLst>
            </a:pPr>
            <a:r>
              <a:rPr sz="1800" spc="-40" dirty="0">
                <a:latin typeface="Microsoft Sans Serif"/>
                <a:cs typeface="Microsoft Sans Serif"/>
              </a:rPr>
              <a:t>Доходы	</a:t>
            </a:r>
            <a:r>
              <a:rPr sz="1800" spc="-35" dirty="0">
                <a:latin typeface="Microsoft Sans Serif"/>
                <a:cs typeface="Microsoft Sans Serif"/>
              </a:rPr>
              <a:t>Расходы</a:t>
            </a:r>
            <a:endParaRPr sz="1800" dirty="0">
              <a:latin typeface="Microsoft Sans Serif"/>
              <a:cs typeface="Microsoft Sans Serif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713234" y="3480430"/>
            <a:ext cx="968678" cy="3045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900" spc="-10" dirty="0" smtClean="0">
                <a:latin typeface="Malgun Gothic Semilight"/>
                <a:cs typeface="Malgun Gothic Semilight"/>
              </a:rPr>
              <a:t>42304,2</a:t>
            </a:r>
            <a:endParaRPr sz="1900" dirty="0">
              <a:latin typeface="Malgun Gothic Semilight"/>
              <a:cs typeface="Malgun Gothic Semilight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395984" y="3990953"/>
            <a:ext cx="1754379" cy="17312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spc="-40" dirty="0" smtClean="0">
                <a:latin typeface="Microsoft Sans Serif"/>
                <a:cs typeface="Microsoft Sans Serif"/>
              </a:rPr>
              <a:t>  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spc="-40" dirty="0" smtClean="0">
                <a:latin typeface="Microsoft Sans Serif"/>
                <a:cs typeface="Microsoft Sans Serif"/>
              </a:rPr>
              <a:t>   </a:t>
            </a:r>
            <a:r>
              <a:rPr sz="1800" spc="-40" dirty="0" smtClean="0">
                <a:latin typeface="Microsoft Sans Serif"/>
                <a:cs typeface="Microsoft Sans Serif"/>
              </a:rPr>
              <a:t>Д</a:t>
            </a:r>
            <a:r>
              <a:rPr lang="ru-RU" sz="1800" spc="-40" dirty="0" err="1" smtClean="0">
                <a:latin typeface="Microsoft Sans Serif"/>
                <a:cs typeface="Microsoft Sans Serif"/>
              </a:rPr>
              <a:t>ефи</a:t>
            </a:r>
            <a:r>
              <a:rPr lang="ru-RU" spc="-40" dirty="0" err="1">
                <a:latin typeface="Microsoft Sans Serif"/>
                <a:cs typeface="Microsoft Sans Serif"/>
              </a:rPr>
              <a:t>ц</a:t>
            </a:r>
            <a:r>
              <a:rPr sz="1800" spc="-40" dirty="0" err="1" smtClean="0">
                <a:latin typeface="Microsoft Sans Serif"/>
                <a:cs typeface="Microsoft Sans Serif"/>
              </a:rPr>
              <a:t>ит</a:t>
            </a:r>
            <a:endParaRPr lang="ru-RU" sz="1800" spc="-40" dirty="0" smtClean="0">
              <a:latin typeface="Microsoft Sans Serif"/>
              <a:cs typeface="Microsoft Sans Serif"/>
            </a:endParaRPr>
          </a:p>
          <a:p>
            <a:pPr marL="12700">
              <a:spcBef>
                <a:spcPts val="100"/>
              </a:spcBef>
            </a:pPr>
            <a:r>
              <a:rPr lang="ru-RU" spc="-15" dirty="0" smtClean="0">
                <a:latin typeface="Microsoft Sans Serif"/>
                <a:cs typeface="Microsoft Sans Serif"/>
              </a:rPr>
              <a:t> (</a:t>
            </a:r>
            <a:r>
              <a:rPr lang="ru-RU" spc="-15" dirty="0">
                <a:latin typeface="Microsoft Sans Serif"/>
                <a:cs typeface="Microsoft Sans Serif"/>
              </a:rPr>
              <a:t>профицит)</a:t>
            </a:r>
            <a:endParaRPr lang="ru-RU" dirty="0">
              <a:latin typeface="Microsoft Sans Serif"/>
              <a:cs typeface="Microsoft Sans Serif"/>
            </a:endParaRPr>
          </a:p>
          <a:p>
            <a:pPr marL="12700">
              <a:spcBef>
                <a:spcPts val="100"/>
              </a:spcBef>
            </a:pPr>
            <a:r>
              <a:rPr lang="ru-RU" b="1" spc="-20" dirty="0" smtClean="0">
                <a:latin typeface="Arial"/>
                <a:cs typeface="Arial"/>
              </a:rPr>
              <a:t>       1074,5</a:t>
            </a:r>
            <a:endParaRPr lang="ru-RU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ru-RU" sz="1800" spc="-40" dirty="0" smtClean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800" dirty="0">
              <a:latin typeface="Microsoft Sans Serif"/>
              <a:cs typeface="Microsoft Sans Serif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3499865" y="3558285"/>
            <a:ext cx="23177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96365" algn="l"/>
              </a:tabLst>
            </a:pPr>
            <a:r>
              <a:rPr sz="1800" spc="-40" dirty="0">
                <a:latin typeface="Microsoft Sans Serif"/>
                <a:cs typeface="Microsoft Sans Serif"/>
              </a:rPr>
              <a:t>Доходы	</a:t>
            </a:r>
            <a:r>
              <a:rPr sz="1800" spc="-35" dirty="0">
                <a:latin typeface="Microsoft Sans Serif"/>
                <a:cs typeface="Microsoft Sans Serif"/>
              </a:rPr>
              <a:t>Расходы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3950970" y="4381627"/>
            <a:ext cx="1226185" cy="84581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3810" algn="ctr">
              <a:lnSpc>
                <a:spcPct val="99500"/>
              </a:lnSpc>
              <a:spcBef>
                <a:spcPts val="110"/>
              </a:spcBef>
            </a:pPr>
            <a:r>
              <a:rPr sz="1800" spc="-40" dirty="0">
                <a:latin typeface="Microsoft Sans Serif"/>
                <a:cs typeface="Microsoft Sans Serif"/>
              </a:rPr>
              <a:t>Дефицит </a:t>
            </a:r>
            <a:r>
              <a:rPr sz="1800" spc="-3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(</a:t>
            </a:r>
            <a:r>
              <a:rPr sz="1800" spc="-35" dirty="0">
                <a:latin typeface="Microsoft Sans Serif"/>
                <a:cs typeface="Microsoft Sans Serif"/>
              </a:rPr>
              <a:t>п</a:t>
            </a:r>
            <a:r>
              <a:rPr sz="1800" spc="-20" dirty="0">
                <a:latin typeface="Microsoft Sans Serif"/>
                <a:cs typeface="Microsoft Sans Serif"/>
              </a:rPr>
              <a:t>р</a:t>
            </a:r>
            <a:r>
              <a:rPr sz="1800" spc="5" dirty="0">
                <a:latin typeface="Microsoft Sans Serif"/>
                <a:cs typeface="Microsoft Sans Serif"/>
              </a:rPr>
              <a:t>о</a:t>
            </a:r>
            <a:r>
              <a:rPr sz="1800" spc="-25" dirty="0">
                <a:latin typeface="Microsoft Sans Serif"/>
                <a:cs typeface="Microsoft Sans Serif"/>
              </a:rPr>
              <a:t>ф</a:t>
            </a:r>
            <a:r>
              <a:rPr sz="1800" spc="-5" dirty="0">
                <a:latin typeface="Microsoft Sans Serif"/>
                <a:cs typeface="Microsoft Sans Serif"/>
              </a:rPr>
              <a:t>и</a:t>
            </a:r>
            <a:r>
              <a:rPr sz="1800" spc="-30" dirty="0">
                <a:latin typeface="Microsoft Sans Serif"/>
                <a:cs typeface="Microsoft Sans Serif"/>
              </a:rPr>
              <a:t>ц</a:t>
            </a:r>
            <a:r>
              <a:rPr sz="1800" spc="-5" dirty="0">
                <a:latin typeface="Microsoft Sans Serif"/>
                <a:cs typeface="Microsoft Sans Serif"/>
              </a:rPr>
              <a:t>и</a:t>
            </a:r>
            <a:r>
              <a:rPr sz="1800" spc="-15" dirty="0">
                <a:latin typeface="Microsoft Sans Serif"/>
                <a:cs typeface="Microsoft Sans Serif"/>
              </a:rPr>
              <a:t>т</a:t>
            </a:r>
            <a:r>
              <a:rPr sz="1800" dirty="0">
                <a:latin typeface="Microsoft Sans Serif"/>
                <a:cs typeface="Microsoft Sans Serif"/>
              </a:rPr>
              <a:t>)  </a:t>
            </a:r>
            <a:r>
              <a:rPr lang="ru-RU" sz="1800" spc="-10" dirty="0" smtClean="0">
                <a:latin typeface="Microsoft Sans Serif"/>
                <a:cs typeface="Microsoft Sans Serif"/>
              </a:rPr>
              <a:t>1005,0</a:t>
            </a:r>
            <a:endParaRPr sz="1800" dirty="0">
              <a:latin typeface="Microsoft Sans Serif"/>
              <a:cs typeface="Microsoft Sans Serif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6792594" y="2371852"/>
            <a:ext cx="1842135" cy="794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965" marR="5080" indent="-469900">
              <a:lnSpc>
                <a:spcPct val="140100"/>
              </a:lnSpc>
              <a:spcBef>
                <a:spcPts val="100"/>
              </a:spcBef>
            </a:pP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Р</a:t>
            </a:r>
            <a:r>
              <a:rPr sz="18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а</a:t>
            </a:r>
            <a:r>
              <a:rPr sz="18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с</a:t>
            </a:r>
            <a:r>
              <a:rPr sz="1800" spc="-40" dirty="0">
                <a:solidFill>
                  <a:srgbClr val="001F5F"/>
                </a:solidFill>
                <a:latin typeface="Microsoft Sans Serif"/>
                <a:cs typeface="Microsoft Sans Serif"/>
              </a:rPr>
              <a:t>х</a:t>
            </a:r>
            <a:r>
              <a:rPr sz="18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о</a:t>
            </a:r>
            <a:r>
              <a:rPr sz="18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д</a:t>
            </a:r>
            <a:r>
              <a:rPr sz="1800" dirty="0">
                <a:solidFill>
                  <a:srgbClr val="001F5F"/>
                </a:solidFill>
                <a:latin typeface="Microsoft Sans Serif"/>
                <a:cs typeface="Microsoft Sans Serif"/>
              </a:rPr>
              <a:t>ы</a:t>
            </a:r>
            <a:r>
              <a:rPr sz="1800" spc="-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800" spc="-65" dirty="0">
                <a:solidFill>
                  <a:srgbClr val="006600"/>
                </a:solidFill>
                <a:latin typeface="Microsoft Sans Serif"/>
                <a:cs typeface="Microsoft Sans Serif"/>
              </a:rPr>
              <a:t>м</a:t>
            </a:r>
            <a:r>
              <a:rPr sz="1800" spc="5" dirty="0">
                <a:solidFill>
                  <a:srgbClr val="006600"/>
                </a:solidFill>
                <a:latin typeface="Microsoft Sans Serif"/>
                <a:cs typeface="Microsoft Sans Serif"/>
              </a:rPr>
              <a:t>е</a:t>
            </a:r>
            <a:r>
              <a:rPr sz="1800" spc="-20" dirty="0">
                <a:solidFill>
                  <a:srgbClr val="006600"/>
                </a:solidFill>
                <a:latin typeface="Microsoft Sans Serif"/>
                <a:cs typeface="Microsoft Sans Serif"/>
              </a:rPr>
              <a:t>н</a:t>
            </a:r>
            <a:r>
              <a:rPr sz="1800" spc="-35" dirty="0">
                <a:solidFill>
                  <a:srgbClr val="006600"/>
                </a:solidFill>
                <a:latin typeface="Microsoft Sans Serif"/>
                <a:cs typeface="Microsoft Sans Serif"/>
              </a:rPr>
              <a:t>ь</a:t>
            </a:r>
            <a:r>
              <a:rPr sz="1800" spc="-5" dirty="0">
                <a:solidFill>
                  <a:srgbClr val="006600"/>
                </a:solidFill>
                <a:latin typeface="Microsoft Sans Serif"/>
                <a:cs typeface="Microsoft Sans Serif"/>
              </a:rPr>
              <a:t>ше  </a:t>
            </a:r>
            <a:r>
              <a:rPr sz="18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доходов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6981570" y="4933569"/>
            <a:ext cx="12261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4460">
              <a:lnSpc>
                <a:spcPct val="100000"/>
              </a:lnSpc>
              <a:spcBef>
                <a:spcPts val="100"/>
              </a:spcBef>
            </a:pPr>
            <a:r>
              <a:rPr sz="1800" spc="-40" dirty="0">
                <a:latin typeface="Microsoft Sans Serif"/>
                <a:cs typeface="Microsoft Sans Serif"/>
              </a:rPr>
              <a:t>Дефицит </a:t>
            </a:r>
            <a:r>
              <a:rPr sz="1800" spc="-3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(</a:t>
            </a:r>
            <a:r>
              <a:rPr sz="1800" spc="-35" dirty="0">
                <a:latin typeface="Microsoft Sans Serif"/>
                <a:cs typeface="Microsoft Sans Serif"/>
              </a:rPr>
              <a:t>п</a:t>
            </a:r>
            <a:r>
              <a:rPr sz="1800" spc="-20" dirty="0">
                <a:latin typeface="Microsoft Sans Serif"/>
                <a:cs typeface="Microsoft Sans Serif"/>
              </a:rPr>
              <a:t>р</a:t>
            </a:r>
            <a:r>
              <a:rPr sz="1800" spc="5" dirty="0">
                <a:latin typeface="Microsoft Sans Serif"/>
                <a:cs typeface="Microsoft Sans Serif"/>
              </a:rPr>
              <a:t>о</a:t>
            </a:r>
            <a:r>
              <a:rPr sz="1800" spc="-25" dirty="0">
                <a:latin typeface="Microsoft Sans Serif"/>
                <a:cs typeface="Microsoft Sans Serif"/>
              </a:rPr>
              <a:t>ф</a:t>
            </a:r>
            <a:r>
              <a:rPr sz="1800" spc="-5" dirty="0">
                <a:latin typeface="Microsoft Sans Serif"/>
                <a:cs typeface="Microsoft Sans Serif"/>
              </a:rPr>
              <a:t>и</a:t>
            </a:r>
            <a:r>
              <a:rPr sz="1800" spc="-30" dirty="0">
                <a:latin typeface="Microsoft Sans Serif"/>
                <a:cs typeface="Microsoft Sans Serif"/>
              </a:rPr>
              <a:t>ц</a:t>
            </a:r>
            <a:r>
              <a:rPr sz="1800" spc="-5" dirty="0">
                <a:latin typeface="Microsoft Sans Serif"/>
                <a:cs typeface="Microsoft Sans Serif"/>
              </a:rPr>
              <a:t>и</a:t>
            </a:r>
            <a:r>
              <a:rPr sz="1800" spc="-15" dirty="0">
                <a:latin typeface="Microsoft Sans Serif"/>
                <a:cs typeface="Microsoft Sans Serif"/>
              </a:rPr>
              <a:t>т</a:t>
            </a:r>
            <a:r>
              <a:rPr sz="1800" dirty="0">
                <a:latin typeface="Microsoft Sans Serif"/>
                <a:cs typeface="Microsoft Sans Serif"/>
              </a:rPr>
              <a:t>)</a:t>
            </a:r>
            <a:endParaRPr sz="1800">
              <a:latin typeface="Microsoft Sans Serif"/>
              <a:cs typeface="Microsoft Sans Serif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6114288" y="4151376"/>
            <a:ext cx="1362710" cy="289560"/>
            <a:chOff x="6114288" y="4151376"/>
            <a:chExt cx="1362710" cy="289560"/>
          </a:xfrm>
        </p:grpSpPr>
        <p:sp>
          <p:nvSpPr>
            <p:cNvPr id="70" name="object 70"/>
            <p:cNvSpPr/>
            <p:nvPr/>
          </p:nvSpPr>
          <p:spPr>
            <a:xfrm>
              <a:off x="6120384" y="4157472"/>
              <a:ext cx="1350645" cy="277495"/>
            </a:xfrm>
            <a:custGeom>
              <a:avLst/>
              <a:gdLst/>
              <a:ahLst/>
              <a:cxnLst/>
              <a:rect l="l" t="t" r="r" b="b"/>
              <a:pathLst>
                <a:path w="1350645" h="277495">
                  <a:moveTo>
                    <a:pt x="1350264" y="0"/>
                  </a:moveTo>
                  <a:lnTo>
                    <a:pt x="0" y="0"/>
                  </a:lnTo>
                  <a:lnTo>
                    <a:pt x="0" y="277367"/>
                  </a:lnTo>
                  <a:lnTo>
                    <a:pt x="1350264" y="277367"/>
                  </a:lnTo>
                  <a:lnTo>
                    <a:pt x="1350264" y="0"/>
                  </a:lnTo>
                  <a:close/>
                </a:path>
              </a:pathLst>
            </a:custGeom>
            <a:solidFill>
              <a:srgbClr val="9AB9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6120384" y="4157472"/>
              <a:ext cx="1350645" cy="277495"/>
            </a:xfrm>
            <a:custGeom>
              <a:avLst/>
              <a:gdLst/>
              <a:ahLst/>
              <a:cxnLst/>
              <a:rect l="l" t="t" r="r" b="b"/>
              <a:pathLst>
                <a:path w="1350645" h="277495">
                  <a:moveTo>
                    <a:pt x="0" y="277367"/>
                  </a:moveTo>
                  <a:lnTo>
                    <a:pt x="1350264" y="277367"/>
                  </a:lnTo>
                  <a:lnTo>
                    <a:pt x="1350264" y="0"/>
                  </a:lnTo>
                  <a:lnTo>
                    <a:pt x="0" y="0"/>
                  </a:lnTo>
                  <a:lnTo>
                    <a:pt x="0" y="277367"/>
                  </a:lnTo>
                  <a:close/>
                </a:path>
              </a:pathLst>
            </a:custGeom>
            <a:ln w="12192">
              <a:solidFill>
                <a:srgbClr val="416F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6320154" y="3860038"/>
            <a:ext cx="9055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0">
              <a:lnSpc>
                <a:spcPts val="2100"/>
              </a:lnSpc>
              <a:spcBef>
                <a:spcPts val="100"/>
              </a:spcBef>
            </a:pPr>
            <a:r>
              <a:rPr sz="1800" spc="-180" dirty="0">
                <a:latin typeface="Microsoft Sans Serif"/>
                <a:cs typeface="Microsoft Sans Serif"/>
              </a:rPr>
              <a:t>Д</a:t>
            </a:r>
            <a:r>
              <a:rPr sz="1800" spc="5" dirty="0">
                <a:latin typeface="Microsoft Sans Serif"/>
                <a:cs typeface="Microsoft Sans Serif"/>
              </a:rPr>
              <a:t>о</a:t>
            </a:r>
            <a:r>
              <a:rPr sz="1800" spc="-40" dirty="0">
                <a:latin typeface="Microsoft Sans Serif"/>
                <a:cs typeface="Microsoft Sans Serif"/>
              </a:rPr>
              <a:t>х</a:t>
            </a:r>
            <a:r>
              <a:rPr sz="1800" spc="-20" dirty="0">
                <a:latin typeface="Microsoft Sans Serif"/>
                <a:cs typeface="Microsoft Sans Serif"/>
              </a:rPr>
              <a:t>о</a:t>
            </a:r>
            <a:r>
              <a:rPr sz="1800" dirty="0">
                <a:latin typeface="Microsoft Sans Serif"/>
                <a:cs typeface="Microsoft Sans Serif"/>
              </a:rPr>
              <a:t>ды</a:t>
            </a:r>
          </a:p>
          <a:p>
            <a:pPr marL="12700">
              <a:lnSpc>
                <a:spcPts val="2220"/>
              </a:lnSpc>
            </a:pPr>
            <a:r>
              <a:rPr lang="ru-RU" sz="1900" spc="-10" dirty="0" smtClean="0">
                <a:latin typeface="Malgun Gothic Semilight"/>
                <a:cs typeface="Malgun Gothic Semilight"/>
              </a:rPr>
              <a:t>31057,8</a:t>
            </a:r>
            <a:endParaRPr sz="1900" dirty="0">
              <a:latin typeface="Malgun Gothic Semilight"/>
              <a:cs typeface="Malgun Gothic Semilight"/>
            </a:endParaRPr>
          </a:p>
        </p:txBody>
      </p:sp>
      <p:grpSp>
        <p:nvGrpSpPr>
          <p:cNvPr id="73" name="object 73"/>
          <p:cNvGrpSpPr/>
          <p:nvPr/>
        </p:nvGrpSpPr>
        <p:grpSpPr>
          <a:xfrm>
            <a:off x="7549895" y="4151376"/>
            <a:ext cx="1359535" cy="289560"/>
            <a:chOff x="7549895" y="4151376"/>
            <a:chExt cx="1359535" cy="289560"/>
          </a:xfrm>
        </p:grpSpPr>
        <p:sp>
          <p:nvSpPr>
            <p:cNvPr id="74" name="object 74"/>
            <p:cNvSpPr/>
            <p:nvPr/>
          </p:nvSpPr>
          <p:spPr>
            <a:xfrm>
              <a:off x="7555991" y="4157472"/>
              <a:ext cx="1347470" cy="277495"/>
            </a:xfrm>
            <a:custGeom>
              <a:avLst/>
              <a:gdLst/>
              <a:ahLst/>
              <a:cxnLst/>
              <a:rect l="l" t="t" r="r" b="b"/>
              <a:pathLst>
                <a:path w="1347470" h="277495">
                  <a:moveTo>
                    <a:pt x="1347216" y="0"/>
                  </a:moveTo>
                  <a:lnTo>
                    <a:pt x="0" y="0"/>
                  </a:lnTo>
                  <a:lnTo>
                    <a:pt x="0" y="277367"/>
                  </a:lnTo>
                  <a:lnTo>
                    <a:pt x="1347216" y="277367"/>
                  </a:lnTo>
                  <a:lnTo>
                    <a:pt x="1347216" y="0"/>
                  </a:lnTo>
                  <a:close/>
                </a:path>
              </a:pathLst>
            </a:custGeom>
            <a:solidFill>
              <a:srgbClr val="9AB9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7555991" y="4157472"/>
              <a:ext cx="1347470" cy="277495"/>
            </a:xfrm>
            <a:custGeom>
              <a:avLst/>
              <a:gdLst/>
              <a:ahLst/>
              <a:cxnLst/>
              <a:rect l="l" t="t" r="r" b="b"/>
              <a:pathLst>
                <a:path w="1347470" h="277495">
                  <a:moveTo>
                    <a:pt x="0" y="277367"/>
                  </a:moveTo>
                  <a:lnTo>
                    <a:pt x="1347216" y="277367"/>
                  </a:lnTo>
                  <a:lnTo>
                    <a:pt x="1347216" y="0"/>
                  </a:lnTo>
                  <a:lnTo>
                    <a:pt x="0" y="0"/>
                  </a:lnTo>
                  <a:lnTo>
                    <a:pt x="0" y="277367"/>
                  </a:lnTo>
                  <a:close/>
                </a:path>
              </a:pathLst>
            </a:custGeom>
            <a:ln w="12192">
              <a:solidFill>
                <a:srgbClr val="416F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6" name="object 76"/>
          <p:cNvSpPr txBox="1"/>
          <p:nvPr/>
        </p:nvSpPr>
        <p:spPr>
          <a:xfrm>
            <a:off x="7756017" y="3860038"/>
            <a:ext cx="96646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305">
              <a:lnSpc>
                <a:spcPts val="2100"/>
              </a:lnSpc>
              <a:spcBef>
                <a:spcPts val="100"/>
              </a:spcBef>
            </a:pPr>
            <a:r>
              <a:rPr sz="1800" dirty="0">
                <a:latin typeface="Microsoft Sans Serif"/>
                <a:cs typeface="Microsoft Sans Serif"/>
              </a:rPr>
              <a:t>Р</a:t>
            </a:r>
            <a:r>
              <a:rPr sz="1800" spc="-20" dirty="0">
                <a:latin typeface="Microsoft Sans Serif"/>
                <a:cs typeface="Microsoft Sans Serif"/>
              </a:rPr>
              <a:t>а</a:t>
            </a:r>
            <a:r>
              <a:rPr sz="1800" spc="10" dirty="0">
                <a:latin typeface="Microsoft Sans Serif"/>
                <a:cs typeface="Microsoft Sans Serif"/>
              </a:rPr>
              <a:t>с</a:t>
            </a:r>
            <a:r>
              <a:rPr sz="1800" spc="-40" dirty="0">
                <a:latin typeface="Microsoft Sans Serif"/>
                <a:cs typeface="Microsoft Sans Serif"/>
              </a:rPr>
              <a:t>х</a:t>
            </a:r>
            <a:r>
              <a:rPr sz="1800" spc="5" dirty="0">
                <a:latin typeface="Microsoft Sans Serif"/>
                <a:cs typeface="Microsoft Sans Serif"/>
              </a:rPr>
              <a:t>о</a:t>
            </a:r>
            <a:r>
              <a:rPr sz="1800" spc="-20" dirty="0">
                <a:latin typeface="Microsoft Sans Serif"/>
                <a:cs typeface="Microsoft Sans Serif"/>
              </a:rPr>
              <a:t>д</a:t>
            </a:r>
            <a:r>
              <a:rPr sz="1800" dirty="0">
                <a:latin typeface="Microsoft Sans Serif"/>
                <a:cs typeface="Microsoft Sans Serif"/>
              </a:rPr>
              <a:t>ы</a:t>
            </a:r>
          </a:p>
          <a:p>
            <a:pPr marL="12700">
              <a:lnSpc>
                <a:spcPts val="2220"/>
              </a:lnSpc>
            </a:pPr>
            <a:r>
              <a:rPr lang="ru-RU" sz="1900" spc="-10" dirty="0" smtClean="0">
                <a:latin typeface="Malgun Gothic Semilight"/>
                <a:cs typeface="Malgun Gothic Semilight"/>
              </a:rPr>
              <a:t>32358,2</a:t>
            </a:r>
            <a:endParaRPr lang="ru-RU" sz="1900" dirty="0">
              <a:latin typeface="Malgun Gothic Semilight"/>
              <a:cs typeface="Malgun Gothic Semilight"/>
            </a:endParaRPr>
          </a:p>
        </p:txBody>
      </p:sp>
      <p:grpSp>
        <p:nvGrpSpPr>
          <p:cNvPr id="77" name="object 77"/>
          <p:cNvGrpSpPr/>
          <p:nvPr/>
        </p:nvGrpSpPr>
        <p:grpSpPr>
          <a:xfrm>
            <a:off x="4669535" y="3892296"/>
            <a:ext cx="1362710" cy="289560"/>
            <a:chOff x="4669535" y="3892296"/>
            <a:chExt cx="1362710" cy="289560"/>
          </a:xfrm>
        </p:grpSpPr>
        <p:sp>
          <p:nvSpPr>
            <p:cNvPr id="78" name="object 78"/>
            <p:cNvSpPr/>
            <p:nvPr/>
          </p:nvSpPr>
          <p:spPr>
            <a:xfrm>
              <a:off x="4675631" y="3898392"/>
              <a:ext cx="1350645" cy="277495"/>
            </a:xfrm>
            <a:custGeom>
              <a:avLst/>
              <a:gdLst/>
              <a:ahLst/>
              <a:cxnLst/>
              <a:rect l="l" t="t" r="r" b="b"/>
              <a:pathLst>
                <a:path w="1350645" h="277495">
                  <a:moveTo>
                    <a:pt x="1350264" y="0"/>
                  </a:moveTo>
                  <a:lnTo>
                    <a:pt x="0" y="0"/>
                  </a:lnTo>
                  <a:lnTo>
                    <a:pt x="0" y="277367"/>
                  </a:lnTo>
                  <a:lnTo>
                    <a:pt x="1350264" y="277367"/>
                  </a:lnTo>
                  <a:lnTo>
                    <a:pt x="1350264" y="0"/>
                  </a:lnTo>
                  <a:close/>
                </a:path>
              </a:pathLst>
            </a:custGeom>
            <a:solidFill>
              <a:srgbClr val="9AB9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4675631" y="3898392"/>
              <a:ext cx="1350645" cy="277495"/>
            </a:xfrm>
            <a:custGeom>
              <a:avLst/>
              <a:gdLst/>
              <a:ahLst/>
              <a:cxnLst/>
              <a:rect l="l" t="t" r="r" b="b"/>
              <a:pathLst>
                <a:path w="1350645" h="277495">
                  <a:moveTo>
                    <a:pt x="0" y="277367"/>
                  </a:moveTo>
                  <a:lnTo>
                    <a:pt x="1350264" y="277367"/>
                  </a:lnTo>
                  <a:lnTo>
                    <a:pt x="1350264" y="0"/>
                  </a:lnTo>
                  <a:lnTo>
                    <a:pt x="0" y="0"/>
                  </a:lnTo>
                  <a:lnTo>
                    <a:pt x="0" y="277367"/>
                  </a:lnTo>
                  <a:close/>
                </a:path>
              </a:pathLst>
            </a:custGeom>
            <a:ln w="12192">
              <a:solidFill>
                <a:srgbClr val="416F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0" name="object 80"/>
          <p:cNvSpPr txBox="1"/>
          <p:nvPr/>
        </p:nvSpPr>
        <p:spPr>
          <a:xfrm>
            <a:off x="4850384" y="3860038"/>
            <a:ext cx="890269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900" spc="-10" dirty="0" smtClean="0">
                <a:latin typeface="Malgun Gothic Semilight"/>
                <a:cs typeface="Malgun Gothic Semilight"/>
              </a:rPr>
              <a:t>42672,6</a:t>
            </a:r>
            <a:endParaRPr sz="1900" dirty="0">
              <a:latin typeface="Malgun Gothic Semilight"/>
              <a:cs typeface="Malgun Gothic Semilight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6928104" y="3590544"/>
            <a:ext cx="1225550" cy="282129"/>
          </a:xfrm>
          <a:prstGeom prst="rect">
            <a:avLst/>
          </a:prstGeom>
          <a:solidFill>
            <a:srgbClr val="9AB9DA"/>
          </a:solidFill>
          <a:ln w="12192">
            <a:solidFill>
              <a:srgbClr val="416F9C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7000">
              <a:lnSpc>
                <a:spcPts val="2240"/>
              </a:lnSpc>
            </a:pPr>
            <a:r>
              <a:rPr sz="1900" spc="-10" dirty="0" smtClean="0">
                <a:latin typeface="Malgun Gothic Semilight"/>
                <a:cs typeface="Malgun Gothic Semilight"/>
              </a:rPr>
              <a:t>202</a:t>
            </a:r>
            <a:r>
              <a:rPr lang="ru-RU" sz="1900" spc="-10" dirty="0" smtClean="0">
                <a:latin typeface="Malgun Gothic Semilight"/>
                <a:cs typeface="Malgun Gothic Semilight"/>
              </a:rPr>
              <a:t>7</a:t>
            </a:r>
            <a:r>
              <a:rPr sz="1900" spc="-10" dirty="0" smtClean="0">
                <a:latin typeface="Malgun Gothic Semilight"/>
                <a:cs typeface="Malgun Gothic Semilight"/>
              </a:rPr>
              <a:t> </a:t>
            </a:r>
            <a:r>
              <a:rPr sz="1900" spc="-20" dirty="0">
                <a:latin typeface="Palatino Linotype"/>
                <a:cs typeface="Palatino Linotype"/>
              </a:rPr>
              <a:t>год</a:t>
            </a:r>
            <a:endParaRPr sz="1900" dirty="0">
              <a:latin typeface="Palatino Linotype"/>
              <a:cs typeface="Palatino Linotype"/>
            </a:endParaRPr>
          </a:p>
        </p:txBody>
      </p:sp>
    </p:spTree>
  </p:cSld>
  <p:clrMapOvr>
    <a:masterClrMapping/>
  </p:clrMapOvr>
  <p:transition spd="slow"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79A8BA">
              <a:alpha val="5097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576" y="0"/>
              <a:ext cx="8308848" cy="685495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8272272" cy="684275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3941063"/>
              <a:ext cx="9076944" cy="29108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l" t="t" r="r" b="b"/>
              <a:pathLst>
                <a:path w="9144000" h="6858000">
                  <a:moveTo>
                    <a:pt x="9137015" y="0"/>
                  </a:moveTo>
                  <a:lnTo>
                    <a:pt x="0" y="0"/>
                  </a:lnTo>
                  <a:lnTo>
                    <a:pt x="0" y="1176020"/>
                  </a:lnTo>
                  <a:lnTo>
                    <a:pt x="40640" y="1156335"/>
                  </a:lnTo>
                  <a:lnTo>
                    <a:pt x="63500" y="1144904"/>
                  </a:lnTo>
                  <a:lnTo>
                    <a:pt x="139700" y="1110614"/>
                  </a:lnTo>
                  <a:lnTo>
                    <a:pt x="195580" y="1086485"/>
                  </a:lnTo>
                  <a:lnTo>
                    <a:pt x="255904" y="1061085"/>
                  </a:lnTo>
                  <a:lnTo>
                    <a:pt x="387985" y="1009014"/>
                  </a:lnTo>
                  <a:lnTo>
                    <a:pt x="460375" y="982345"/>
                  </a:lnTo>
                  <a:lnTo>
                    <a:pt x="575945" y="941704"/>
                  </a:lnTo>
                  <a:lnTo>
                    <a:pt x="700405" y="899795"/>
                  </a:lnTo>
                  <a:lnTo>
                    <a:pt x="833755" y="857885"/>
                  </a:lnTo>
                  <a:lnTo>
                    <a:pt x="974725" y="815975"/>
                  </a:lnTo>
                  <a:lnTo>
                    <a:pt x="1124585" y="773429"/>
                  </a:lnTo>
                  <a:lnTo>
                    <a:pt x="1282065" y="732154"/>
                  </a:lnTo>
                  <a:lnTo>
                    <a:pt x="1447800" y="691514"/>
                  </a:lnTo>
                  <a:lnTo>
                    <a:pt x="1621155" y="651510"/>
                  </a:lnTo>
                  <a:lnTo>
                    <a:pt x="1802130" y="613410"/>
                  </a:lnTo>
                  <a:lnTo>
                    <a:pt x="1990089" y="576579"/>
                  </a:lnTo>
                  <a:lnTo>
                    <a:pt x="2185670" y="541654"/>
                  </a:lnTo>
                  <a:lnTo>
                    <a:pt x="2388235" y="509270"/>
                  </a:lnTo>
                  <a:lnTo>
                    <a:pt x="2597150" y="479425"/>
                  </a:lnTo>
                  <a:lnTo>
                    <a:pt x="2813050" y="451485"/>
                  </a:lnTo>
                  <a:lnTo>
                    <a:pt x="3116580" y="419100"/>
                  </a:lnTo>
                  <a:lnTo>
                    <a:pt x="3588385" y="379095"/>
                  </a:lnTo>
                  <a:lnTo>
                    <a:pt x="4420235" y="325120"/>
                  </a:lnTo>
                  <a:lnTo>
                    <a:pt x="5839460" y="262890"/>
                  </a:lnTo>
                  <a:lnTo>
                    <a:pt x="7505700" y="223520"/>
                  </a:lnTo>
                  <a:lnTo>
                    <a:pt x="9123680" y="217804"/>
                  </a:lnTo>
                  <a:lnTo>
                    <a:pt x="9123680" y="216534"/>
                  </a:lnTo>
                  <a:lnTo>
                    <a:pt x="9124950" y="160020"/>
                  </a:lnTo>
                  <a:lnTo>
                    <a:pt x="9129395" y="93979"/>
                  </a:lnTo>
                  <a:lnTo>
                    <a:pt x="9133840" y="34290"/>
                  </a:lnTo>
                  <a:lnTo>
                    <a:pt x="9137015" y="0"/>
                  </a:lnTo>
                  <a:close/>
                </a:path>
                <a:path w="9144000" h="6858000">
                  <a:moveTo>
                    <a:pt x="9123680" y="217804"/>
                  </a:moveTo>
                  <a:lnTo>
                    <a:pt x="8729980" y="217804"/>
                  </a:lnTo>
                  <a:lnTo>
                    <a:pt x="9123680" y="220979"/>
                  </a:lnTo>
                  <a:lnTo>
                    <a:pt x="9123680" y="217804"/>
                  </a:lnTo>
                  <a:close/>
                </a:path>
                <a:path w="9144000" h="6858000">
                  <a:moveTo>
                    <a:pt x="0" y="6344285"/>
                  </a:moveTo>
                  <a:lnTo>
                    <a:pt x="0" y="6857999"/>
                  </a:lnTo>
                  <a:lnTo>
                    <a:pt x="9144000" y="6857999"/>
                  </a:lnTo>
                  <a:lnTo>
                    <a:pt x="9144000" y="6355715"/>
                  </a:lnTo>
                  <a:lnTo>
                    <a:pt x="730885" y="6355715"/>
                  </a:lnTo>
                  <a:lnTo>
                    <a:pt x="275590" y="6351905"/>
                  </a:lnTo>
                  <a:lnTo>
                    <a:pt x="0" y="6344285"/>
                  </a:lnTo>
                  <a:close/>
                </a:path>
                <a:path w="9144000" h="6858000">
                  <a:moveTo>
                    <a:pt x="9123680" y="4020185"/>
                  </a:moveTo>
                  <a:lnTo>
                    <a:pt x="9107170" y="4041775"/>
                  </a:lnTo>
                  <a:lnTo>
                    <a:pt x="9090025" y="4064000"/>
                  </a:lnTo>
                  <a:lnTo>
                    <a:pt x="9071610" y="4086225"/>
                  </a:lnTo>
                  <a:lnTo>
                    <a:pt x="9053195" y="4109720"/>
                  </a:lnTo>
                  <a:lnTo>
                    <a:pt x="9013825" y="4156710"/>
                  </a:lnTo>
                  <a:lnTo>
                    <a:pt x="8949055" y="4231640"/>
                  </a:lnTo>
                  <a:lnTo>
                    <a:pt x="8902700" y="4283075"/>
                  </a:lnTo>
                  <a:lnTo>
                    <a:pt x="8853170" y="4336415"/>
                  </a:lnTo>
                  <a:lnTo>
                    <a:pt x="8827135" y="4363085"/>
                  </a:lnTo>
                  <a:lnTo>
                    <a:pt x="8801100" y="4391025"/>
                  </a:lnTo>
                  <a:lnTo>
                    <a:pt x="8745855" y="4446270"/>
                  </a:lnTo>
                  <a:lnTo>
                    <a:pt x="8688070" y="4502785"/>
                  </a:lnTo>
                  <a:lnTo>
                    <a:pt x="8657590" y="4531360"/>
                  </a:lnTo>
                  <a:lnTo>
                    <a:pt x="8627110" y="4560570"/>
                  </a:lnTo>
                  <a:lnTo>
                    <a:pt x="8595995" y="4589145"/>
                  </a:lnTo>
                  <a:lnTo>
                    <a:pt x="8530590" y="4648200"/>
                  </a:lnTo>
                  <a:lnTo>
                    <a:pt x="8497570" y="4677410"/>
                  </a:lnTo>
                  <a:lnTo>
                    <a:pt x="8463280" y="4707255"/>
                  </a:lnTo>
                  <a:lnTo>
                    <a:pt x="8392795" y="4766310"/>
                  </a:lnTo>
                  <a:lnTo>
                    <a:pt x="8319134" y="4826000"/>
                  </a:lnTo>
                  <a:lnTo>
                    <a:pt x="8281034" y="4856480"/>
                  </a:lnTo>
                  <a:lnTo>
                    <a:pt x="8242934" y="4886325"/>
                  </a:lnTo>
                  <a:lnTo>
                    <a:pt x="8203565" y="4916170"/>
                  </a:lnTo>
                  <a:lnTo>
                    <a:pt x="8163559" y="4946015"/>
                  </a:lnTo>
                  <a:lnTo>
                    <a:pt x="8122920" y="4975860"/>
                  </a:lnTo>
                  <a:lnTo>
                    <a:pt x="8081645" y="5005705"/>
                  </a:lnTo>
                  <a:lnTo>
                    <a:pt x="8039734" y="5035550"/>
                  </a:lnTo>
                  <a:lnTo>
                    <a:pt x="7953375" y="5094605"/>
                  </a:lnTo>
                  <a:lnTo>
                    <a:pt x="7909559" y="5123815"/>
                  </a:lnTo>
                  <a:lnTo>
                    <a:pt x="7818755" y="5182235"/>
                  </a:lnTo>
                  <a:lnTo>
                    <a:pt x="7725409" y="5240020"/>
                  </a:lnTo>
                  <a:lnTo>
                    <a:pt x="7629525" y="5296535"/>
                  </a:lnTo>
                  <a:lnTo>
                    <a:pt x="7530465" y="5352415"/>
                  </a:lnTo>
                  <a:lnTo>
                    <a:pt x="7428230" y="5407025"/>
                  </a:lnTo>
                  <a:lnTo>
                    <a:pt x="7323455" y="5460365"/>
                  </a:lnTo>
                  <a:lnTo>
                    <a:pt x="7270115" y="5486400"/>
                  </a:lnTo>
                  <a:lnTo>
                    <a:pt x="7161530" y="5537200"/>
                  </a:lnTo>
                  <a:lnTo>
                    <a:pt x="7105650" y="5562600"/>
                  </a:lnTo>
                  <a:lnTo>
                    <a:pt x="6934834" y="5634990"/>
                  </a:lnTo>
                  <a:lnTo>
                    <a:pt x="6816725" y="5680710"/>
                  </a:lnTo>
                  <a:lnTo>
                    <a:pt x="6757034" y="5702935"/>
                  </a:lnTo>
                  <a:lnTo>
                    <a:pt x="6696709" y="5724525"/>
                  </a:lnTo>
                  <a:lnTo>
                    <a:pt x="6572884" y="5766435"/>
                  </a:lnTo>
                  <a:lnTo>
                    <a:pt x="6510020" y="5786120"/>
                  </a:lnTo>
                  <a:lnTo>
                    <a:pt x="6382385" y="5824220"/>
                  </a:lnTo>
                  <a:lnTo>
                    <a:pt x="6317615" y="5842635"/>
                  </a:lnTo>
                  <a:lnTo>
                    <a:pt x="6214745" y="5869305"/>
                  </a:lnTo>
                  <a:lnTo>
                    <a:pt x="6099175" y="5897245"/>
                  </a:lnTo>
                  <a:lnTo>
                    <a:pt x="5977890" y="5924550"/>
                  </a:lnTo>
                  <a:lnTo>
                    <a:pt x="5852160" y="5950585"/>
                  </a:lnTo>
                  <a:lnTo>
                    <a:pt x="5676900" y="5984875"/>
                  </a:lnTo>
                  <a:lnTo>
                    <a:pt x="5494655" y="6016625"/>
                  </a:lnTo>
                  <a:lnTo>
                    <a:pt x="5255895" y="6054725"/>
                  </a:lnTo>
                  <a:lnTo>
                    <a:pt x="4957445" y="6097270"/>
                  </a:lnTo>
                  <a:lnTo>
                    <a:pt x="4593590" y="6142990"/>
                  </a:lnTo>
                  <a:lnTo>
                    <a:pt x="4107179" y="6194425"/>
                  </a:lnTo>
                  <a:lnTo>
                    <a:pt x="3549650" y="6243320"/>
                  </a:lnTo>
                  <a:lnTo>
                    <a:pt x="2870835" y="6289675"/>
                  </a:lnTo>
                  <a:lnTo>
                    <a:pt x="2139950" y="6326505"/>
                  </a:lnTo>
                  <a:lnTo>
                    <a:pt x="1383030" y="6349365"/>
                  </a:lnTo>
                  <a:lnTo>
                    <a:pt x="730885" y="6355715"/>
                  </a:lnTo>
                  <a:lnTo>
                    <a:pt x="9144000" y="6355715"/>
                  </a:lnTo>
                  <a:lnTo>
                    <a:pt x="9144000" y="6016625"/>
                  </a:lnTo>
                  <a:lnTo>
                    <a:pt x="9123680" y="4020185"/>
                  </a:lnTo>
                  <a:close/>
                </a:path>
              </a:pathLst>
            </a:custGeom>
            <a:solidFill>
              <a:srgbClr val="A6C4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3453384" y="149352"/>
            <a:ext cx="4307205" cy="1264920"/>
            <a:chOff x="3453384" y="149352"/>
            <a:chExt cx="4307205" cy="126492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53384" y="149352"/>
              <a:ext cx="2737104" cy="69494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47816" y="737615"/>
              <a:ext cx="1612391" cy="676655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1539239" y="667512"/>
            <a:ext cx="2109470" cy="1061085"/>
            <a:chOff x="1539239" y="667512"/>
            <a:chExt cx="2109470" cy="1061085"/>
          </a:xfrm>
        </p:grpSpPr>
        <p:sp>
          <p:nvSpPr>
            <p:cNvPr id="12" name="object 12"/>
            <p:cNvSpPr/>
            <p:nvPr/>
          </p:nvSpPr>
          <p:spPr>
            <a:xfrm>
              <a:off x="1542287" y="1261872"/>
              <a:ext cx="456565" cy="456565"/>
            </a:xfrm>
            <a:custGeom>
              <a:avLst/>
              <a:gdLst/>
              <a:ahLst/>
              <a:cxnLst/>
              <a:rect l="l" t="t" r="r" b="b"/>
              <a:pathLst>
                <a:path w="456564" h="456564">
                  <a:moveTo>
                    <a:pt x="318516" y="0"/>
                  </a:moveTo>
                  <a:lnTo>
                    <a:pt x="68706" y="206628"/>
                  </a:lnTo>
                  <a:lnTo>
                    <a:pt x="0" y="123951"/>
                  </a:lnTo>
                  <a:lnTo>
                    <a:pt x="54737" y="359282"/>
                  </a:lnTo>
                  <a:lnTo>
                    <a:pt x="275970" y="456564"/>
                  </a:lnTo>
                  <a:lnTo>
                    <a:pt x="206629" y="373252"/>
                  </a:lnTo>
                  <a:lnTo>
                    <a:pt x="456564" y="166624"/>
                  </a:lnTo>
                  <a:lnTo>
                    <a:pt x="318516" y="0"/>
                  </a:lnTo>
                  <a:close/>
                </a:path>
              </a:pathLst>
            </a:custGeom>
            <a:solidFill>
              <a:srgbClr val="B9DF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543811" y="1263395"/>
              <a:ext cx="456565" cy="456565"/>
            </a:xfrm>
            <a:custGeom>
              <a:avLst/>
              <a:gdLst/>
              <a:ahLst/>
              <a:cxnLst/>
              <a:rect l="l" t="t" r="r" b="b"/>
              <a:pathLst>
                <a:path w="456564" h="456564">
                  <a:moveTo>
                    <a:pt x="0" y="123951"/>
                  </a:moveTo>
                  <a:lnTo>
                    <a:pt x="68706" y="206628"/>
                  </a:lnTo>
                  <a:lnTo>
                    <a:pt x="318515" y="0"/>
                  </a:lnTo>
                  <a:lnTo>
                    <a:pt x="456564" y="166624"/>
                  </a:lnTo>
                  <a:lnTo>
                    <a:pt x="206629" y="373252"/>
                  </a:lnTo>
                  <a:lnTo>
                    <a:pt x="275970" y="456564"/>
                  </a:lnTo>
                  <a:lnTo>
                    <a:pt x="54737" y="359282"/>
                  </a:lnTo>
                  <a:lnTo>
                    <a:pt x="0" y="123951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40407" y="667512"/>
              <a:ext cx="1609344" cy="67665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197351" y="1277112"/>
              <a:ext cx="445134" cy="445134"/>
            </a:xfrm>
            <a:custGeom>
              <a:avLst/>
              <a:gdLst/>
              <a:ahLst/>
              <a:cxnLst/>
              <a:rect l="l" t="t" r="r" b="b"/>
              <a:pathLst>
                <a:path w="445135" h="445135">
                  <a:moveTo>
                    <a:pt x="129412" y="0"/>
                  </a:moveTo>
                  <a:lnTo>
                    <a:pt x="0" y="125222"/>
                  </a:lnTo>
                  <a:lnTo>
                    <a:pt x="251206" y="382650"/>
                  </a:lnTo>
                  <a:lnTo>
                    <a:pt x="186817" y="445008"/>
                  </a:lnTo>
                  <a:lnTo>
                    <a:pt x="399161" y="405638"/>
                  </a:lnTo>
                  <a:lnTo>
                    <a:pt x="445008" y="195199"/>
                  </a:lnTo>
                  <a:lnTo>
                    <a:pt x="379984" y="257428"/>
                  </a:lnTo>
                  <a:lnTo>
                    <a:pt x="129412" y="0"/>
                  </a:lnTo>
                  <a:close/>
                </a:path>
              </a:pathLst>
            </a:custGeom>
            <a:solidFill>
              <a:srgbClr val="B9DF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198875" y="1278636"/>
              <a:ext cx="445134" cy="445134"/>
            </a:xfrm>
            <a:custGeom>
              <a:avLst/>
              <a:gdLst/>
              <a:ahLst/>
              <a:cxnLst/>
              <a:rect l="l" t="t" r="r" b="b"/>
              <a:pathLst>
                <a:path w="445135" h="445135">
                  <a:moveTo>
                    <a:pt x="186816" y="445008"/>
                  </a:moveTo>
                  <a:lnTo>
                    <a:pt x="251206" y="382650"/>
                  </a:lnTo>
                  <a:lnTo>
                    <a:pt x="0" y="125222"/>
                  </a:lnTo>
                  <a:lnTo>
                    <a:pt x="129412" y="0"/>
                  </a:lnTo>
                  <a:lnTo>
                    <a:pt x="379984" y="257428"/>
                  </a:lnTo>
                  <a:lnTo>
                    <a:pt x="445008" y="195199"/>
                  </a:lnTo>
                  <a:lnTo>
                    <a:pt x="399161" y="405638"/>
                  </a:lnTo>
                  <a:lnTo>
                    <a:pt x="186816" y="445008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6803135" y="1481327"/>
            <a:ext cx="299085" cy="226060"/>
            <a:chOff x="6803135" y="1481327"/>
            <a:chExt cx="299085" cy="226060"/>
          </a:xfrm>
        </p:grpSpPr>
        <p:sp>
          <p:nvSpPr>
            <p:cNvPr id="18" name="object 18"/>
            <p:cNvSpPr/>
            <p:nvPr/>
          </p:nvSpPr>
          <p:spPr>
            <a:xfrm>
              <a:off x="6806183" y="1484375"/>
              <a:ext cx="289560" cy="216535"/>
            </a:xfrm>
            <a:custGeom>
              <a:avLst/>
              <a:gdLst/>
              <a:ahLst/>
              <a:cxnLst/>
              <a:rect l="l" t="t" r="r" b="b"/>
              <a:pathLst>
                <a:path w="289559" h="216535">
                  <a:moveTo>
                    <a:pt x="217170" y="0"/>
                  </a:moveTo>
                  <a:lnTo>
                    <a:pt x="72390" y="0"/>
                  </a:lnTo>
                  <a:lnTo>
                    <a:pt x="72390" y="162433"/>
                  </a:lnTo>
                  <a:lnTo>
                    <a:pt x="0" y="162433"/>
                  </a:lnTo>
                  <a:lnTo>
                    <a:pt x="144780" y="216408"/>
                  </a:lnTo>
                  <a:lnTo>
                    <a:pt x="289560" y="162433"/>
                  </a:lnTo>
                  <a:lnTo>
                    <a:pt x="217170" y="162433"/>
                  </a:lnTo>
                  <a:lnTo>
                    <a:pt x="217170" y="0"/>
                  </a:lnTo>
                  <a:close/>
                </a:path>
              </a:pathLst>
            </a:custGeom>
            <a:solidFill>
              <a:srgbClr val="B9DF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807707" y="1485899"/>
              <a:ext cx="289560" cy="216535"/>
            </a:xfrm>
            <a:custGeom>
              <a:avLst/>
              <a:gdLst/>
              <a:ahLst/>
              <a:cxnLst/>
              <a:rect l="l" t="t" r="r" b="b"/>
              <a:pathLst>
                <a:path w="289559" h="216535">
                  <a:moveTo>
                    <a:pt x="0" y="162433"/>
                  </a:moveTo>
                  <a:lnTo>
                    <a:pt x="72390" y="162433"/>
                  </a:lnTo>
                  <a:lnTo>
                    <a:pt x="72390" y="0"/>
                  </a:lnTo>
                  <a:lnTo>
                    <a:pt x="217170" y="0"/>
                  </a:lnTo>
                  <a:lnTo>
                    <a:pt x="217170" y="162433"/>
                  </a:lnTo>
                  <a:lnTo>
                    <a:pt x="289560" y="162433"/>
                  </a:lnTo>
                  <a:lnTo>
                    <a:pt x="144780" y="216408"/>
                  </a:lnTo>
                  <a:lnTo>
                    <a:pt x="0" y="162433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23163" y="213106"/>
            <a:ext cx="1371600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207010">
              <a:lnSpc>
                <a:spcPct val="100000"/>
              </a:lnSpc>
              <a:spcBef>
                <a:spcPts val="90"/>
              </a:spcBef>
            </a:pP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Источники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30" dirty="0">
                <a:solidFill>
                  <a:srgbClr val="C00000"/>
                </a:solidFill>
                <a:latin typeface="Arial"/>
                <a:cs typeface="Arial"/>
              </a:rPr>
              <a:t>ф</a:t>
            </a:r>
            <a:r>
              <a:rPr sz="1400" b="1" spc="-20" dirty="0">
                <a:solidFill>
                  <a:srgbClr val="C00000"/>
                </a:solidFill>
                <a:latin typeface="Arial"/>
                <a:cs typeface="Arial"/>
              </a:rPr>
              <a:t>ор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м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400" b="1" spc="-20" dirty="0">
                <a:solidFill>
                  <a:srgbClr val="C00000"/>
                </a:solidFill>
                <a:latin typeface="Arial"/>
                <a:cs typeface="Arial"/>
              </a:rPr>
              <a:t>ро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а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н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826002" y="121411"/>
            <a:ext cx="1985645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33070" marR="5080" indent="-421005">
              <a:lnSpc>
                <a:spcPct val="100000"/>
              </a:lnSpc>
              <a:spcBef>
                <a:spcPts val="90"/>
              </a:spcBef>
            </a:pP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Б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Ю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Д</a:t>
            </a:r>
            <a:r>
              <a:rPr sz="1400" b="1" spc="-70" dirty="0">
                <a:solidFill>
                  <a:srgbClr val="C00000"/>
                </a:solidFill>
                <a:latin typeface="Arial"/>
                <a:cs typeface="Arial"/>
              </a:rPr>
              <a:t>Ж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ЕТ</a:t>
            </a:r>
            <a:r>
              <a:rPr sz="1400" b="1" spc="-10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ЕЛЬ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СК</a:t>
            </a:r>
            <a:r>
              <a:rPr sz="1400" b="1" spc="-40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ГО  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ПОСЕЛЕНИЯ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124827" y="124459"/>
            <a:ext cx="1384300" cy="4514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97790">
              <a:lnSpc>
                <a:spcPct val="100000"/>
              </a:lnSpc>
              <a:spcBef>
                <a:spcPts val="90"/>
              </a:spcBef>
            </a:pP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Направления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п</a:t>
            </a:r>
            <a:r>
              <a:rPr sz="1400" b="1" spc="-20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л</a:t>
            </a:r>
            <a:r>
              <a:rPr sz="1400" b="1" spc="-20" dirty="0">
                <a:solidFill>
                  <a:srgbClr val="C00000"/>
                </a:solidFill>
                <a:latin typeface="Arial"/>
                <a:cs typeface="Arial"/>
              </a:rPr>
              <a:t>ь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з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а</a:t>
            </a:r>
            <a:r>
              <a:rPr sz="1400" b="1" spc="-35" dirty="0">
                <a:solidFill>
                  <a:srgbClr val="C00000"/>
                </a:solidFill>
                <a:latin typeface="Arial"/>
                <a:cs typeface="Arial"/>
              </a:rPr>
              <a:t>н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170302" y="1094359"/>
            <a:ext cx="9309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800000"/>
                </a:solidFill>
                <a:latin typeface="Arial"/>
                <a:cs typeface="Arial"/>
              </a:rPr>
              <a:t>Д</a:t>
            </a:r>
            <a:r>
              <a:rPr sz="1800" b="1" dirty="0">
                <a:solidFill>
                  <a:srgbClr val="800000"/>
                </a:solidFill>
                <a:latin typeface="Arial"/>
                <a:cs typeface="Arial"/>
              </a:rPr>
              <a:t>о</a:t>
            </a:r>
            <a:r>
              <a:rPr sz="1800" b="1" spc="-15" dirty="0">
                <a:solidFill>
                  <a:srgbClr val="800000"/>
                </a:solidFill>
                <a:latin typeface="Arial"/>
                <a:cs typeface="Arial"/>
              </a:rPr>
              <a:t>х</a:t>
            </a:r>
            <a:r>
              <a:rPr sz="1800" b="1" spc="-20" dirty="0">
                <a:solidFill>
                  <a:srgbClr val="800000"/>
                </a:solidFill>
                <a:latin typeface="Arial"/>
                <a:cs typeface="Arial"/>
              </a:rPr>
              <a:t>о</a:t>
            </a:r>
            <a:r>
              <a:rPr sz="1800" b="1" spc="5" dirty="0">
                <a:solidFill>
                  <a:srgbClr val="800000"/>
                </a:solidFill>
                <a:latin typeface="Arial"/>
                <a:cs typeface="Arial"/>
              </a:rPr>
              <a:t>д</a:t>
            </a:r>
            <a:r>
              <a:rPr sz="1800" b="1" dirty="0">
                <a:solidFill>
                  <a:srgbClr val="800000"/>
                </a:solidFill>
                <a:latin typeface="Arial"/>
                <a:cs typeface="Arial"/>
              </a:rPr>
              <a:t>ы</a:t>
            </a:r>
            <a:endParaRPr sz="18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368922" y="1164463"/>
            <a:ext cx="1034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800000"/>
                </a:solidFill>
                <a:latin typeface="Arial"/>
                <a:cs typeface="Arial"/>
              </a:rPr>
              <a:t>Р</a:t>
            </a:r>
            <a:r>
              <a:rPr sz="1800" b="1" spc="-20" dirty="0">
                <a:solidFill>
                  <a:srgbClr val="800000"/>
                </a:solidFill>
                <a:latin typeface="Arial"/>
                <a:cs typeface="Arial"/>
              </a:rPr>
              <a:t>ас</a:t>
            </a:r>
            <a:r>
              <a:rPr sz="1800" b="1" spc="5" dirty="0">
                <a:solidFill>
                  <a:srgbClr val="800000"/>
                </a:solidFill>
                <a:latin typeface="Arial"/>
                <a:cs typeface="Arial"/>
              </a:rPr>
              <a:t>х</a:t>
            </a:r>
            <a:r>
              <a:rPr sz="1800" b="1" spc="-20" dirty="0">
                <a:solidFill>
                  <a:srgbClr val="800000"/>
                </a:solidFill>
                <a:latin typeface="Arial"/>
                <a:cs typeface="Arial"/>
              </a:rPr>
              <a:t>о</a:t>
            </a:r>
            <a:r>
              <a:rPr sz="1800" b="1" spc="5" dirty="0">
                <a:solidFill>
                  <a:srgbClr val="800000"/>
                </a:solidFill>
                <a:latin typeface="Arial"/>
                <a:cs typeface="Arial"/>
              </a:rPr>
              <a:t>д</a:t>
            </a:r>
            <a:r>
              <a:rPr sz="1800" b="1" dirty="0">
                <a:solidFill>
                  <a:srgbClr val="800000"/>
                </a:solidFill>
                <a:latin typeface="Arial"/>
                <a:cs typeface="Arial"/>
              </a:rPr>
              <a:t>ы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25" name="object 25"/>
          <p:cNvGraphicFramePr>
            <a:graphicFrameLocks noGrp="1"/>
          </p:cNvGraphicFramePr>
          <p:nvPr/>
        </p:nvGraphicFramePr>
        <p:xfrm>
          <a:off x="5299202" y="1860168"/>
          <a:ext cx="3716654" cy="32886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166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368300" marR="332105" indent="-1841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О</a:t>
                      </a:r>
                      <a:r>
                        <a:rPr sz="1200" b="1" spc="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с</a:t>
                      </a:r>
                      <a:r>
                        <a:rPr sz="12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у</a:t>
                      </a:r>
                      <a:r>
                        <a:rPr sz="1200" b="1" spc="-5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щ</a:t>
                      </a:r>
                      <a:r>
                        <a:rPr sz="12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е</a:t>
                      </a:r>
                      <a:r>
                        <a:rPr sz="1200" b="1" spc="2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с</a:t>
                      </a:r>
                      <a:r>
                        <a:rPr sz="1200" b="1" spc="-40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т</a:t>
                      </a:r>
                      <a:r>
                        <a:rPr sz="1200" b="1" spc="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ле</a:t>
                      </a:r>
                      <a:r>
                        <a:rPr sz="12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н</a:t>
                      </a:r>
                      <a:r>
                        <a:rPr sz="1200" b="1" spc="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е</a:t>
                      </a:r>
                      <a:r>
                        <a:rPr sz="1200" b="1" spc="-30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ча</a:t>
                      </a:r>
                      <a:r>
                        <a:rPr sz="1200" b="1" spc="2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с</a:t>
                      </a:r>
                      <a:r>
                        <a:rPr sz="1200" b="1" spc="-40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т</a:t>
                      </a:r>
                      <a:r>
                        <a:rPr sz="12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spc="-60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г</a:t>
                      </a:r>
                      <a:r>
                        <a:rPr sz="1200" b="1" spc="10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о</a:t>
                      </a:r>
                      <a:r>
                        <a:rPr sz="12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с</a:t>
                      </a:r>
                      <a:r>
                        <a:rPr sz="1200" b="1" spc="-20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уда</a:t>
                      </a:r>
                      <a:r>
                        <a:rPr sz="1200" b="1" spc="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р</a:t>
                      </a:r>
                      <a:r>
                        <a:rPr sz="12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с</a:t>
                      </a:r>
                      <a:r>
                        <a:rPr sz="1200" b="1" spc="-40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т</a:t>
                      </a:r>
                      <a:r>
                        <a:rPr sz="1200" b="1" spc="-20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е</a:t>
                      </a:r>
                      <a:r>
                        <a:rPr sz="12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н</a:t>
                      </a:r>
                      <a:r>
                        <a:rPr sz="1200" b="1" spc="-30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н</a:t>
                      </a:r>
                      <a:r>
                        <a:rPr sz="1200" b="1" spc="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ы</a:t>
                      </a:r>
                      <a:r>
                        <a:rPr sz="12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х  </a:t>
                      </a:r>
                      <a:r>
                        <a:rPr sz="12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п</a:t>
                      </a:r>
                      <a:r>
                        <a:rPr sz="1200" b="1" spc="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о</a:t>
                      </a:r>
                      <a:r>
                        <a:rPr sz="12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л</a:t>
                      </a:r>
                      <a:r>
                        <a:rPr sz="12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н</a:t>
                      </a:r>
                      <a:r>
                        <a:rPr sz="1200" b="1" spc="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о</a:t>
                      </a:r>
                      <a:r>
                        <a:rPr sz="1200" b="1" spc="-50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м</a:t>
                      </a:r>
                      <a:r>
                        <a:rPr sz="1200" b="1" spc="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о</a:t>
                      </a:r>
                      <a:r>
                        <a:rPr sz="12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чи</a:t>
                      </a:r>
                      <a:r>
                        <a:rPr sz="1200" b="1" spc="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й</a:t>
                      </a:r>
                      <a:r>
                        <a:rPr sz="12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,</a:t>
                      </a:r>
                      <a:r>
                        <a:rPr sz="1200" b="1" spc="-3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п</a:t>
                      </a:r>
                      <a:r>
                        <a:rPr sz="12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е</a:t>
                      </a:r>
                      <a:r>
                        <a:rPr sz="1200" b="1" spc="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р</a:t>
                      </a:r>
                      <a:r>
                        <a:rPr sz="12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е</a:t>
                      </a:r>
                      <a:r>
                        <a:rPr sz="1200" b="1" spc="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д</a:t>
                      </a:r>
                      <a:r>
                        <a:rPr sz="12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а</a:t>
                      </a:r>
                      <a:r>
                        <a:rPr sz="12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нн</a:t>
                      </a:r>
                      <a:r>
                        <a:rPr sz="1200" b="1" spc="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ы</a:t>
                      </a:r>
                      <a:r>
                        <a:rPr sz="12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х</a:t>
                      </a:r>
                      <a:r>
                        <a:rPr sz="1200" b="1" spc="-80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о</a:t>
                      </a:r>
                      <a:r>
                        <a:rPr sz="1200" b="1" spc="-1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р</a:t>
                      </a:r>
                      <a:r>
                        <a:rPr sz="12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г</a:t>
                      </a:r>
                      <a:r>
                        <a:rPr sz="1200" b="1" spc="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а</a:t>
                      </a:r>
                      <a:r>
                        <a:rPr sz="1200" b="1" spc="-5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н</a:t>
                      </a:r>
                      <a:r>
                        <a:rPr sz="12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ам</a:t>
                      </a:r>
                      <a:r>
                        <a:rPr sz="1200" b="1" spc="-114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40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М</a:t>
                      </a:r>
                      <a:r>
                        <a:rPr sz="1200" b="1" spc="-30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С</a:t>
                      </a:r>
                      <a:r>
                        <a:rPr sz="1200" b="1" dirty="0">
                          <a:solidFill>
                            <a:srgbClr val="800080"/>
                          </a:solidFill>
                          <a:latin typeface="Arial"/>
                          <a:cs typeface="Arial"/>
                        </a:rPr>
                        <a:t>У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41882">
                <a:tc>
                  <a:txBody>
                    <a:bodyPr/>
                    <a:lstStyle/>
                    <a:p>
                      <a:pPr marL="271145" marR="132715" indent="-170815">
                        <a:lnSpc>
                          <a:spcPct val="99500"/>
                        </a:lnSpc>
                        <a:spcBef>
                          <a:spcPts val="345"/>
                        </a:spcBef>
                        <a:buChar char="•"/>
                        <a:tabLst>
                          <a:tab pos="271780" algn="l"/>
                        </a:tabLst>
                      </a:pPr>
                      <a:r>
                        <a:rPr sz="1200" spc="-5" dirty="0">
                          <a:solidFill>
                            <a:srgbClr val="800080"/>
                          </a:solidFill>
                          <a:latin typeface="Microsoft Sans Serif"/>
                          <a:cs typeface="Microsoft Sans Serif"/>
                        </a:rPr>
                        <a:t>Исполнение</a:t>
                      </a:r>
                      <a:r>
                        <a:rPr sz="1200" spc="20" dirty="0">
                          <a:solidFill>
                            <a:srgbClr val="80008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800080"/>
                          </a:solidFill>
                          <a:latin typeface="Microsoft Sans Serif"/>
                          <a:cs typeface="Microsoft Sans Serif"/>
                        </a:rPr>
                        <a:t>государственного</a:t>
                      </a:r>
                      <a:r>
                        <a:rPr sz="1200" spc="20" dirty="0">
                          <a:solidFill>
                            <a:srgbClr val="80008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800080"/>
                          </a:solidFill>
                          <a:latin typeface="Microsoft Sans Serif"/>
                          <a:cs typeface="Microsoft Sans Serif"/>
                        </a:rPr>
                        <a:t>полномочия</a:t>
                      </a:r>
                      <a:r>
                        <a:rPr sz="1200" spc="-5" dirty="0">
                          <a:solidFill>
                            <a:srgbClr val="80008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800080"/>
                          </a:solidFill>
                          <a:latin typeface="Microsoft Sans Serif"/>
                          <a:cs typeface="Microsoft Sans Serif"/>
                        </a:rPr>
                        <a:t>на </a:t>
                      </a:r>
                      <a:r>
                        <a:rPr sz="1200" spc="-305" dirty="0">
                          <a:solidFill>
                            <a:srgbClr val="80008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rgbClr val="800080"/>
                          </a:solidFill>
                          <a:latin typeface="Microsoft Sans Serif"/>
                          <a:cs typeface="Microsoft Sans Serif"/>
                        </a:rPr>
                        <a:t>осуществление</a:t>
                      </a:r>
                      <a:r>
                        <a:rPr sz="1200" spc="-70" dirty="0">
                          <a:solidFill>
                            <a:srgbClr val="80008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800080"/>
                          </a:solidFill>
                          <a:latin typeface="Microsoft Sans Serif"/>
                          <a:cs typeface="Microsoft Sans Serif"/>
                        </a:rPr>
                        <a:t>первичного</a:t>
                      </a:r>
                      <a:r>
                        <a:rPr sz="1200" spc="-75" dirty="0">
                          <a:solidFill>
                            <a:srgbClr val="80008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5" dirty="0">
                          <a:solidFill>
                            <a:srgbClr val="800080"/>
                          </a:solidFill>
                          <a:latin typeface="Microsoft Sans Serif"/>
                          <a:cs typeface="Microsoft Sans Serif"/>
                        </a:rPr>
                        <a:t>воинского</a:t>
                      </a:r>
                      <a:r>
                        <a:rPr sz="1200" spc="-40" dirty="0">
                          <a:solidFill>
                            <a:srgbClr val="80008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rgbClr val="800080"/>
                          </a:solidFill>
                          <a:latin typeface="Microsoft Sans Serif"/>
                          <a:cs typeface="Microsoft Sans Serif"/>
                        </a:rPr>
                        <a:t>учета</a:t>
                      </a:r>
                      <a:r>
                        <a:rPr sz="1200" spc="-100" dirty="0">
                          <a:solidFill>
                            <a:srgbClr val="80008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800080"/>
                          </a:solidFill>
                          <a:latin typeface="Microsoft Sans Serif"/>
                          <a:cs typeface="Microsoft Sans Serif"/>
                        </a:rPr>
                        <a:t>на </a:t>
                      </a:r>
                      <a:r>
                        <a:rPr sz="1200" spc="-300" dirty="0">
                          <a:solidFill>
                            <a:srgbClr val="80008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rgbClr val="800080"/>
                          </a:solidFill>
                          <a:latin typeface="Microsoft Sans Serif"/>
                          <a:cs typeface="Microsoft Sans Serif"/>
                        </a:rPr>
                        <a:t>территориях,</a:t>
                      </a:r>
                      <a:r>
                        <a:rPr sz="1200" spc="10" dirty="0">
                          <a:solidFill>
                            <a:srgbClr val="80008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5" dirty="0">
                          <a:solidFill>
                            <a:srgbClr val="800080"/>
                          </a:solidFill>
                          <a:latin typeface="Microsoft Sans Serif"/>
                          <a:cs typeface="Microsoft Sans Serif"/>
                        </a:rPr>
                        <a:t>где</a:t>
                      </a:r>
                      <a:r>
                        <a:rPr sz="1200" spc="15" dirty="0">
                          <a:solidFill>
                            <a:srgbClr val="80008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800080"/>
                          </a:solidFill>
                          <a:latin typeface="Microsoft Sans Serif"/>
                          <a:cs typeface="Microsoft Sans Serif"/>
                        </a:rPr>
                        <a:t>отсутствуют</a:t>
                      </a:r>
                      <a:r>
                        <a:rPr sz="1200" spc="-5" dirty="0">
                          <a:solidFill>
                            <a:srgbClr val="800080"/>
                          </a:solidFill>
                          <a:latin typeface="Microsoft Sans Serif"/>
                          <a:cs typeface="Microsoft Sans Serif"/>
                        </a:rPr>
                        <a:t> военные </a:t>
                      </a:r>
                      <a:r>
                        <a:rPr sz="1200" dirty="0">
                          <a:solidFill>
                            <a:srgbClr val="80008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0" dirty="0">
                          <a:solidFill>
                            <a:srgbClr val="800080"/>
                          </a:solidFill>
                          <a:latin typeface="Microsoft Sans Serif"/>
                          <a:cs typeface="Microsoft Sans Serif"/>
                        </a:rPr>
                        <a:t>комиссариаты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81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5592">
                <a:tc>
                  <a:txBody>
                    <a:bodyPr/>
                    <a:lstStyle/>
                    <a:p>
                      <a:pPr marL="1149350" marR="212090" indent="-88773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b="1" spc="-10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Р</a:t>
                      </a:r>
                      <a:r>
                        <a:rPr sz="1200" b="1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асх</a:t>
                      </a:r>
                      <a:r>
                        <a:rPr sz="1200" b="1" spc="5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од</a:t>
                      </a:r>
                      <a:r>
                        <a:rPr sz="1200" b="1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ы</a:t>
                      </a:r>
                      <a:r>
                        <a:rPr sz="1200" b="1" spc="-80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с</a:t>
                      </a:r>
                      <a:r>
                        <a:rPr sz="1200" b="1" spc="5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200" b="1" spc="-5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я</a:t>
                      </a:r>
                      <a:r>
                        <a:rPr sz="1200" b="1" spc="-25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з</a:t>
                      </a:r>
                      <a:r>
                        <a:rPr sz="1200" b="1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а</a:t>
                      </a:r>
                      <a:r>
                        <a:rPr sz="1200" b="1" spc="-5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нн</a:t>
                      </a:r>
                      <a:r>
                        <a:rPr sz="1200" b="1" spc="5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ы</a:t>
                      </a:r>
                      <a:r>
                        <a:rPr sz="1200" b="1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е</a:t>
                      </a:r>
                      <a:r>
                        <a:rPr sz="1200" b="1" spc="-85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с</a:t>
                      </a:r>
                      <a:r>
                        <a:rPr sz="1200" b="1" spc="-65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5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о</a:t>
                      </a:r>
                      <a:r>
                        <a:rPr sz="1200" b="1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б</a:t>
                      </a:r>
                      <a:r>
                        <a:rPr sz="1200" b="1" spc="5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е</a:t>
                      </a:r>
                      <a:r>
                        <a:rPr sz="1200" b="1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с</a:t>
                      </a:r>
                      <a:r>
                        <a:rPr sz="1200" b="1" spc="-5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п</a:t>
                      </a:r>
                      <a:r>
                        <a:rPr sz="1200" b="1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ече</a:t>
                      </a:r>
                      <a:r>
                        <a:rPr sz="1200" b="1" spc="-5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н</a:t>
                      </a:r>
                      <a:r>
                        <a:rPr sz="1200" b="1" spc="5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200" b="1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ем</a:t>
                      </a:r>
                      <a:r>
                        <a:rPr sz="1200" b="1" spc="-135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з</a:t>
                      </a:r>
                      <a:r>
                        <a:rPr sz="1200" b="1" spc="5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ад</a:t>
                      </a:r>
                      <a:r>
                        <a:rPr sz="1200" b="1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ач  </a:t>
                      </a:r>
                      <a:r>
                        <a:rPr sz="1200" b="1" spc="-5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местного</a:t>
                      </a:r>
                      <a:r>
                        <a:rPr sz="1200" b="1" spc="5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значения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98244">
                <a:tc>
                  <a:txBody>
                    <a:bodyPr/>
                    <a:lstStyle/>
                    <a:p>
                      <a:pPr marL="264795" marR="1280160" indent="-170815">
                        <a:lnSpc>
                          <a:spcPct val="100000"/>
                        </a:lnSpc>
                        <a:spcBef>
                          <a:spcPts val="430"/>
                        </a:spcBef>
                        <a:buChar char="•"/>
                        <a:tabLst>
                          <a:tab pos="265430" algn="l"/>
                        </a:tabLst>
                      </a:pPr>
                      <a:r>
                        <a:rPr sz="1200" spc="-5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Соде</a:t>
                      </a:r>
                      <a:r>
                        <a:rPr sz="1200" spc="5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р</a:t>
                      </a:r>
                      <a:r>
                        <a:rPr sz="1200" spc="-15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ж</a:t>
                      </a:r>
                      <a:r>
                        <a:rPr sz="1200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а</a:t>
                      </a:r>
                      <a:r>
                        <a:rPr sz="1200" spc="5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н</a:t>
                      </a:r>
                      <a:r>
                        <a:rPr sz="1200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ие</a:t>
                      </a:r>
                      <a:r>
                        <a:rPr sz="1200" spc="-70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ор</a:t>
                      </a:r>
                      <a:r>
                        <a:rPr sz="1200" spc="-10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г</a:t>
                      </a:r>
                      <a:r>
                        <a:rPr sz="1200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а</a:t>
                      </a:r>
                      <a:r>
                        <a:rPr sz="1200" spc="5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н</a:t>
                      </a:r>
                      <a:r>
                        <a:rPr sz="1200" spc="-20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200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00" spc="-65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м</a:t>
                      </a:r>
                      <a:r>
                        <a:rPr sz="1200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ест</a:t>
                      </a:r>
                      <a:r>
                        <a:rPr sz="1200" spc="10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н</a:t>
                      </a:r>
                      <a:r>
                        <a:rPr sz="1200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1200" spc="-10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г</a:t>
                      </a:r>
                      <a:r>
                        <a:rPr sz="1200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о  </a:t>
                      </a:r>
                      <a:r>
                        <a:rPr sz="1200" spc="-15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самоуправления;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264795" marR="212725" indent="-173990">
                        <a:lnSpc>
                          <a:spcPct val="100000"/>
                        </a:lnSpc>
                        <a:buChar char="•"/>
                        <a:tabLst>
                          <a:tab pos="265430" algn="l"/>
                        </a:tabLst>
                      </a:pPr>
                      <a:r>
                        <a:rPr sz="1200" spc="-15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Благоустройство</a:t>
                      </a:r>
                      <a:r>
                        <a:rPr sz="1200" spc="40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5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территории</a:t>
                      </a:r>
                      <a:r>
                        <a:rPr sz="1200" spc="60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20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муниципального </a:t>
                      </a:r>
                      <a:r>
                        <a:rPr sz="1200" spc="-300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5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образования;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264795" marR="194310" indent="-173990">
                        <a:lnSpc>
                          <a:spcPct val="100000"/>
                        </a:lnSpc>
                        <a:spcBef>
                          <a:spcPts val="5"/>
                        </a:spcBef>
                        <a:buChar char="•"/>
                        <a:tabLst>
                          <a:tab pos="265430" algn="l"/>
                        </a:tabLst>
                      </a:pPr>
                      <a:r>
                        <a:rPr sz="1200" spc="-10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Расходы</a:t>
                      </a:r>
                      <a:r>
                        <a:rPr sz="1200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 на </a:t>
                      </a:r>
                      <a:r>
                        <a:rPr sz="1200" spc="-5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исполнение</a:t>
                      </a:r>
                      <a:r>
                        <a:rPr sz="1200" spc="-50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0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полномочия</a:t>
                      </a:r>
                      <a:r>
                        <a:rPr sz="1200" spc="265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200" spc="-20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5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сфере </a:t>
                      </a:r>
                      <a:r>
                        <a:rPr sz="1200" spc="-305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5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административной</a:t>
                      </a:r>
                      <a:r>
                        <a:rPr sz="1200" spc="-75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5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ответственности;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  <a:p>
                      <a:pPr marL="264795" indent="-173990">
                        <a:lnSpc>
                          <a:spcPct val="100000"/>
                        </a:lnSpc>
                        <a:spcBef>
                          <a:spcPts val="25"/>
                        </a:spcBef>
                        <a:buChar char="•"/>
                        <a:tabLst>
                          <a:tab pos="265430" algn="l"/>
                        </a:tabLst>
                      </a:pPr>
                      <a:r>
                        <a:rPr sz="1200" spc="-20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Межбюджетные</a:t>
                      </a:r>
                      <a:r>
                        <a:rPr sz="1200" spc="5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200" spc="-15" dirty="0">
                          <a:solidFill>
                            <a:srgbClr val="996633"/>
                          </a:solidFill>
                          <a:latin typeface="Microsoft Sans Serif"/>
                          <a:cs typeface="Microsoft Sans Serif"/>
                        </a:rPr>
                        <a:t>трансферты</a:t>
                      </a:r>
                      <a:endParaRPr sz="12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46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pSp>
        <p:nvGrpSpPr>
          <p:cNvPr id="26" name="object 26"/>
          <p:cNvGrpSpPr/>
          <p:nvPr/>
        </p:nvGrpSpPr>
        <p:grpSpPr>
          <a:xfrm>
            <a:off x="3922776" y="2441448"/>
            <a:ext cx="295275" cy="226060"/>
            <a:chOff x="3922776" y="2441448"/>
            <a:chExt cx="295275" cy="226060"/>
          </a:xfrm>
        </p:grpSpPr>
        <p:sp>
          <p:nvSpPr>
            <p:cNvPr id="27" name="object 27"/>
            <p:cNvSpPr/>
            <p:nvPr/>
          </p:nvSpPr>
          <p:spPr>
            <a:xfrm>
              <a:off x="3925824" y="2444496"/>
              <a:ext cx="286385" cy="216535"/>
            </a:xfrm>
            <a:custGeom>
              <a:avLst/>
              <a:gdLst/>
              <a:ahLst/>
              <a:cxnLst/>
              <a:rect l="l" t="t" r="r" b="b"/>
              <a:pathLst>
                <a:path w="286385" h="216535">
                  <a:moveTo>
                    <a:pt x="214249" y="0"/>
                  </a:moveTo>
                  <a:lnTo>
                    <a:pt x="71627" y="0"/>
                  </a:lnTo>
                  <a:lnTo>
                    <a:pt x="71627" y="161798"/>
                  </a:lnTo>
                  <a:lnTo>
                    <a:pt x="0" y="161798"/>
                  </a:lnTo>
                  <a:lnTo>
                    <a:pt x="142621" y="216407"/>
                  </a:lnTo>
                  <a:lnTo>
                    <a:pt x="285876" y="161798"/>
                  </a:lnTo>
                  <a:lnTo>
                    <a:pt x="214249" y="161798"/>
                  </a:lnTo>
                  <a:lnTo>
                    <a:pt x="214249" y="0"/>
                  </a:lnTo>
                  <a:close/>
                </a:path>
              </a:pathLst>
            </a:custGeom>
            <a:solidFill>
              <a:srgbClr val="B9DF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927348" y="2446020"/>
              <a:ext cx="286385" cy="216535"/>
            </a:xfrm>
            <a:custGeom>
              <a:avLst/>
              <a:gdLst/>
              <a:ahLst/>
              <a:cxnLst/>
              <a:rect l="l" t="t" r="r" b="b"/>
              <a:pathLst>
                <a:path w="286385" h="216535">
                  <a:moveTo>
                    <a:pt x="0" y="161797"/>
                  </a:moveTo>
                  <a:lnTo>
                    <a:pt x="71627" y="161797"/>
                  </a:lnTo>
                  <a:lnTo>
                    <a:pt x="71627" y="0"/>
                  </a:lnTo>
                  <a:lnTo>
                    <a:pt x="214249" y="0"/>
                  </a:lnTo>
                  <a:lnTo>
                    <a:pt x="214249" y="161797"/>
                  </a:lnTo>
                  <a:lnTo>
                    <a:pt x="285876" y="161797"/>
                  </a:lnTo>
                  <a:lnTo>
                    <a:pt x="142621" y="216407"/>
                  </a:lnTo>
                  <a:lnTo>
                    <a:pt x="0" y="161797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1042416" y="2441448"/>
            <a:ext cx="295275" cy="226060"/>
            <a:chOff x="1042416" y="2441448"/>
            <a:chExt cx="295275" cy="226060"/>
          </a:xfrm>
        </p:grpSpPr>
        <p:sp>
          <p:nvSpPr>
            <p:cNvPr id="30" name="object 30"/>
            <p:cNvSpPr/>
            <p:nvPr/>
          </p:nvSpPr>
          <p:spPr>
            <a:xfrm>
              <a:off x="1045464" y="2444496"/>
              <a:ext cx="286385" cy="216535"/>
            </a:xfrm>
            <a:custGeom>
              <a:avLst/>
              <a:gdLst/>
              <a:ahLst/>
              <a:cxnLst/>
              <a:rect l="l" t="t" r="r" b="b"/>
              <a:pathLst>
                <a:path w="286384" h="216535">
                  <a:moveTo>
                    <a:pt x="214249" y="0"/>
                  </a:moveTo>
                  <a:lnTo>
                    <a:pt x="71628" y="0"/>
                  </a:lnTo>
                  <a:lnTo>
                    <a:pt x="71628" y="161798"/>
                  </a:lnTo>
                  <a:lnTo>
                    <a:pt x="0" y="161798"/>
                  </a:lnTo>
                  <a:lnTo>
                    <a:pt x="143256" y="216407"/>
                  </a:lnTo>
                  <a:lnTo>
                    <a:pt x="285877" y="161798"/>
                  </a:lnTo>
                  <a:lnTo>
                    <a:pt x="214249" y="161798"/>
                  </a:lnTo>
                  <a:lnTo>
                    <a:pt x="214249" y="0"/>
                  </a:lnTo>
                  <a:close/>
                </a:path>
              </a:pathLst>
            </a:custGeom>
            <a:solidFill>
              <a:srgbClr val="B9DF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046988" y="2446020"/>
              <a:ext cx="286385" cy="216535"/>
            </a:xfrm>
            <a:custGeom>
              <a:avLst/>
              <a:gdLst/>
              <a:ahLst/>
              <a:cxnLst/>
              <a:rect l="l" t="t" r="r" b="b"/>
              <a:pathLst>
                <a:path w="286384" h="216535">
                  <a:moveTo>
                    <a:pt x="0" y="161797"/>
                  </a:moveTo>
                  <a:lnTo>
                    <a:pt x="71628" y="161797"/>
                  </a:lnTo>
                  <a:lnTo>
                    <a:pt x="71628" y="0"/>
                  </a:lnTo>
                  <a:lnTo>
                    <a:pt x="214249" y="0"/>
                  </a:lnTo>
                  <a:lnTo>
                    <a:pt x="214249" y="161797"/>
                  </a:lnTo>
                  <a:lnTo>
                    <a:pt x="285877" y="161797"/>
                  </a:lnTo>
                  <a:lnTo>
                    <a:pt x="143256" y="216407"/>
                  </a:lnTo>
                  <a:lnTo>
                    <a:pt x="0" y="161797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179831" y="4922520"/>
            <a:ext cx="3563620" cy="1737360"/>
          </a:xfrm>
          <a:prstGeom prst="rect">
            <a:avLst/>
          </a:prstGeom>
          <a:solidFill>
            <a:srgbClr val="E3E3E3"/>
          </a:solidFill>
          <a:ln w="12192">
            <a:solidFill>
              <a:srgbClr val="00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25"/>
              </a:spcBef>
            </a:pPr>
            <a:r>
              <a:rPr sz="1200" b="1" spc="-10" dirty="0">
                <a:solidFill>
                  <a:srgbClr val="009999"/>
                </a:solidFill>
                <a:latin typeface="Arial"/>
                <a:cs typeface="Arial"/>
              </a:rPr>
              <a:t>местные</a:t>
            </a:r>
            <a:r>
              <a:rPr sz="1200" b="1" spc="1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9999"/>
                </a:solidFill>
                <a:latin typeface="Arial"/>
                <a:cs typeface="Arial"/>
              </a:rPr>
              <a:t>налоги</a:t>
            </a:r>
            <a:r>
              <a:rPr sz="1200" b="1" spc="-6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9999"/>
                </a:solidFill>
                <a:latin typeface="Arial"/>
                <a:cs typeface="Arial"/>
              </a:rPr>
              <a:t>и</a:t>
            </a:r>
            <a:r>
              <a:rPr sz="1200" b="1" spc="-7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rgbClr val="009999"/>
                </a:solidFill>
                <a:latin typeface="Arial"/>
                <a:cs typeface="Arial"/>
              </a:rPr>
              <a:t>сборы: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250">
              <a:latin typeface="Arial"/>
              <a:cs typeface="Arial"/>
            </a:endParaRPr>
          </a:p>
          <a:p>
            <a:pPr marL="188595" indent="-98425">
              <a:lnSpc>
                <a:spcPct val="100000"/>
              </a:lnSpc>
              <a:buFont typeface="Microsoft Sans Serif"/>
              <a:buChar char="•"/>
              <a:tabLst>
                <a:tab pos="189230" algn="l"/>
              </a:tabLst>
            </a:pPr>
            <a:r>
              <a:rPr sz="1200" i="1" spc="10" dirty="0">
                <a:solidFill>
                  <a:srgbClr val="009999"/>
                </a:solidFill>
                <a:latin typeface="Arial"/>
                <a:cs typeface="Arial"/>
              </a:rPr>
              <a:t>н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а</a:t>
            </a:r>
            <a:r>
              <a:rPr sz="1200" i="1" spc="-5" dirty="0">
                <a:solidFill>
                  <a:srgbClr val="009999"/>
                </a:solidFill>
                <a:latin typeface="Arial"/>
                <a:cs typeface="Arial"/>
              </a:rPr>
              <a:t>л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ог</a:t>
            </a:r>
            <a:r>
              <a:rPr sz="1200" i="1" spc="-6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1200" i="1" spc="10" dirty="0">
                <a:solidFill>
                  <a:srgbClr val="009999"/>
                </a:solidFill>
                <a:latin typeface="Arial"/>
                <a:cs typeface="Arial"/>
              </a:rPr>
              <a:t>н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а</a:t>
            </a:r>
            <a:r>
              <a:rPr sz="1200" i="1" spc="-4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и</a:t>
            </a:r>
            <a:r>
              <a:rPr sz="1200" i="1" spc="-10" dirty="0">
                <a:solidFill>
                  <a:srgbClr val="009999"/>
                </a:solidFill>
                <a:latin typeface="Arial"/>
                <a:cs typeface="Arial"/>
              </a:rPr>
              <a:t>м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у</a:t>
            </a:r>
            <a:r>
              <a:rPr sz="1200" i="1" spc="5" dirty="0">
                <a:solidFill>
                  <a:srgbClr val="009999"/>
                </a:solidFill>
                <a:latin typeface="Arial"/>
                <a:cs typeface="Arial"/>
              </a:rPr>
              <a:t>щ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е</a:t>
            </a:r>
            <a:r>
              <a:rPr sz="1200" i="1" spc="-25" dirty="0">
                <a:solidFill>
                  <a:srgbClr val="009999"/>
                </a:solidFill>
                <a:latin typeface="Arial"/>
                <a:cs typeface="Arial"/>
              </a:rPr>
              <a:t>с</a:t>
            </a:r>
            <a:r>
              <a:rPr sz="1200" i="1" spc="5" dirty="0">
                <a:solidFill>
                  <a:srgbClr val="009999"/>
                </a:solidFill>
                <a:latin typeface="Arial"/>
                <a:cs typeface="Arial"/>
              </a:rPr>
              <a:t>т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во</a:t>
            </a:r>
            <a:r>
              <a:rPr sz="1200" i="1" spc="-1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фи</a:t>
            </a:r>
            <a:r>
              <a:rPr sz="1200" i="1" spc="-10" dirty="0">
                <a:solidFill>
                  <a:srgbClr val="009999"/>
                </a:solidFill>
                <a:latin typeface="Arial"/>
                <a:cs typeface="Arial"/>
              </a:rPr>
              <a:t>з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и</a:t>
            </a:r>
            <a:r>
              <a:rPr sz="1200" i="1" spc="-25" dirty="0">
                <a:solidFill>
                  <a:srgbClr val="009999"/>
                </a:solidFill>
                <a:latin typeface="Arial"/>
                <a:cs typeface="Arial"/>
              </a:rPr>
              <a:t>ч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ес</a:t>
            </a:r>
            <a:r>
              <a:rPr sz="1200" i="1" spc="5" dirty="0">
                <a:solidFill>
                  <a:srgbClr val="009999"/>
                </a:solidFill>
                <a:latin typeface="Arial"/>
                <a:cs typeface="Arial"/>
              </a:rPr>
              <a:t>к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их</a:t>
            </a:r>
            <a:r>
              <a:rPr sz="1200" i="1" spc="-8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1200" i="1" spc="-30" dirty="0">
                <a:solidFill>
                  <a:srgbClr val="009999"/>
                </a:solidFill>
                <a:latin typeface="Arial"/>
                <a:cs typeface="Arial"/>
              </a:rPr>
              <a:t>л</a:t>
            </a:r>
            <a:r>
              <a:rPr sz="1200" i="1" spc="-20" dirty="0">
                <a:solidFill>
                  <a:srgbClr val="009999"/>
                </a:solidFill>
                <a:latin typeface="Arial"/>
                <a:cs typeface="Arial"/>
              </a:rPr>
              <a:t>и</a:t>
            </a:r>
            <a:r>
              <a:rPr sz="1200" i="1" spc="-15" dirty="0">
                <a:solidFill>
                  <a:srgbClr val="009999"/>
                </a:solidFill>
                <a:latin typeface="Arial"/>
                <a:cs typeface="Arial"/>
              </a:rPr>
              <a:t>ц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;</a:t>
            </a:r>
            <a:endParaRPr sz="1200">
              <a:latin typeface="Arial"/>
              <a:cs typeface="Arial"/>
            </a:endParaRPr>
          </a:p>
          <a:p>
            <a:pPr marL="90805" marR="668655">
              <a:lnSpc>
                <a:spcPct val="100000"/>
              </a:lnSpc>
              <a:buFont typeface="Microsoft Sans Serif"/>
              <a:buChar char="•"/>
              <a:tabLst>
                <a:tab pos="146685" algn="l"/>
              </a:tabLst>
            </a:pPr>
            <a:r>
              <a:rPr sz="1200" i="1" spc="5" dirty="0">
                <a:solidFill>
                  <a:srgbClr val="009999"/>
                </a:solidFill>
                <a:latin typeface="Arial"/>
                <a:cs typeface="Arial"/>
              </a:rPr>
              <a:t>д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о</a:t>
            </a:r>
            <a:r>
              <a:rPr sz="1200" i="1" spc="-25" dirty="0">
                <a:solidFill>
                  <a:srgbClr val="009999"/>
                </a:solidFill>
                <a:latin typeface="Arial"/>
                <a:cs typeface="Arial"/>
              </a:rPr>
              <a:t>х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о</a:t>
            </a:r>
            <a:r>
              <a:rPr sz="1200" i="1" spc="5" dirty="0">
                <a:solidFill>
                  <a:srgbClr val="009999"/>
                </a:solidFill>
                <a:latin typeface="Arial"/>
                <a:cs typeface="Arial"/>
              </a:rPr>
              <a:t>д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ы</a:t>
            </a:r>
            <a:r>
              <a:rPr sz="1200" i="1" spc="-6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от</a:t>
            </a:r>
            <a:r>
              <a:rPr sz="1200" i="1" spc="-8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ис</a:t>
            </a:r>
            <a:r>
              <a:rPr sz="1200" i="1" spc="-15" dirty="0">
                <a:solidFill>
                  <a:srgbClr val="009999"/>
                </a:solidFill>
                <a:latin typeface="Arial"/>
                <a:cs typeface="Arial"/>
              </a:rPr>
              <a:t>п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о</a:t>
            </a:r>
            <a:r>
              <a:rPr sz="1200" i="1" spc="-5" dirty="0">
                <a:solidFill>
                  <a:srgbClr val="009999"/>
                </a:solidFill>
                <a:latin typeface="Arial"/>
                <a:cs typeface="Arial"/>
              </a:rPr>
              <a:t>л</a:t>
            </a:r>
            <a:r>
              <a:rPr sz="1200" i="1" spc="-10" dirty="0">
                <a:solidFill>
                  <a:srgbClr val="009999"/>
                </a:solidFill>
                <a:latin typeface="Arial"/>
                <a:cs typeface="Arial"/>
              </a:rPr>
              <a:t>ьз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ова</a:t>
            </a:r>
            <a:r>
              <a:rPr sz="1200" i="1" spc="10" dirty="0">
                <a:solidFill>
                  <a:srgbClr val="009999"/>
                </a:solidFill>
                <a:latin typeface="Arial"/>
                <a:cs typeface="Arial"/>
              </a:rPr>
              <a:t>н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ия</a:t>
            </a:r>
            <a:r>
              <a:rPr sz="1200" i="1" spc="-8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и</a:t>
            </a:r>
            <a:r>
              <a:rPr sz="1200" i="1" spc="-35" dirty="0">
                <a:solidFill>
                  <a:srgbClr val="009999"/>
                </a:solidFill>
                <a:latin typeface="Arial"/>
                <a:cs typeface="Arial"/>
              </a:rPr>
              <a:t>м</a:t>
            </a:r>
            <a:r>
              <a:rPr sz="1200" i="1" spc="-25" dirty="0">
                <a:solidFill>
                  <a:srgbClr val="009999"/>
                </a:solidFill>
                <a:latin typeface="Arial"/>
                <a:cs typeface="Arial"/>
              </a:rPr>
              <a:t>у</a:t>
            </a:r>
            <a:r>
              <a:rPr sz="1200" i="1" spc="5" dirty="0">
                <a:solidFill>
                  <a:srgbClr val="009999"/>
                </a:solidFill>
                <a:latin typeface="Arial"/>
                <a:cs typeface="Arial"/>
              </a:rPr>
              <a:t>щ</a:t>
            </a:r>
            <a:r>
              <a:rPr sz="1200" i="1" spc="-20" dirty="0">
                <a:solidFill>
                  <a:srgbClr val="009999"/>
                </a:solidFill>
                <a:latin typeface="Arial"/>
                <a:cs typeface="Arial"/>
              </a:rPr>
              <a:t>е</a:t>
            </a:r>
            <a:r>
              <a:rPr sz="1200" i="1" spc="-25" dirty="0">
                <a:solidFill>
                  <a:srgbClr val="009999"/>
                </a:solidFill>
                <a:latin typeface="Arial"/>
                <a:cs typeface="Arial"/>
              </a:rPr>
              <a:t>с</a:t>
            </a:r>
            <a:r>
              <a:rPr sz="1200" i="1" spc="5" dirty="0">
                <a:solidFill>
                  <a:srgbClr val="009999"/>
                </a:solidFill>
                <a:latin typeface="Arial"/>
                <a:cs typeface="Arial"/>
              </a:rPr>
              <a:t>т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ва  </a:t>
            </a:r>
            <a:r>
              <a:rPr sz="1200" i="1" spc="-10" dirty="0">
                <a:solidFill>
                  <a:srgbClr val="009999"/>
                </a:solidFill>
                <a:latin typeface="Arial"/>
                <a:cs typeface="Arial"/>
              </a:rPr>
              <a:t>м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у</a:t>
            </a:r>
            <a:r>
              <a:rPr sz="1200" i="1" spc="10" dirty="0">
                <a:solidFill>
                  <a:srgbClr val="009999"/>
                </a:solidFill>
                <a:latin typeface="Arial"/>
                <a:cs typeface="Arial"/>
              </a:rPr>
              <a:t>н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и</a:t>
            </a:r>
            <a:r>
              <a:rPr sz="1200" i="1" spc="5" dirty="0">
                <a:solidFill>
                  <a:srgbClr val="009999"/>
                </a:solidFill>
                <a:latin typeface="Arial"/>
                <a:cs typeface="Arial"/>
              </a:rPr>
              <a:t>ц</a:t>
            </a:r>
            <a:r>
              <a:rPr sz="1200" i="1" spc="-20" dirty="0">
                <a:solidFill>
                  <a:srgbClr val="009999"/>
                </a:solidFill>
                <a:latin typeface="Arial"/>
                <a:cs typeface="Arial"/>
              </a:rPr>
              <a:t>и</a:t>
            </a:r>
            <a:r>
              <a:rPr sz="1200" i="1" spc="10" dirty="0">
                <a:solidFill>
                  <a:srgbClr val="009999"/>
                </a:solidFill>
                <a:latin typeface="Arial"/>
                <a:cs typeface="Arial"/>
              </a:rPr>
              <a:t>п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а</a:t>
            </a:r>
            <a:r>
              <a:rPr sz="1200" i="1" spc="-5" dirty="0">
                <a:solidFill>
                  <a:srgbClr val="009999"/>
                </a:solidFill>
                <a:latin typeface="Arial"/>
                <a:cs typeface="Arial"/>
              </a:rPr>
              <a:t>л</a:t>
            </a:r>
            <a:r>
              <a:rPr sz="1200" i="1" spc="-10" dirty="0">
                <a:solidFill>
                  <a:srgbClr val="009999"/>
                </a:solidFill>
                <a:latin typeface="Arial"/>
                <a:cs typeface="Arial"/>
              </a:rPr>
              <a:t>ь</a:t>
            </a:r>
            <a:r>
              <a:rPr sz="1200" i="1" spc="10" dirty="0">
                <a:solidFill>
                  <a:srgbClr val="009999"/>
                </a:solidFill>
                <a:latin typeface="Arial"/>
                <a:cs typeface="Arial"/>
              </a:rPr>
              <a:t>н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ой</a:t>
            </a:r>
            <a:r>
              <a:rPr sz="1200" i="1" spc="-8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1200" i="1" spc="-25" dirty="0">
                <a:solidFill>
                  <a:srgbClr val="009999"/>
                </a:solidFill>
                <a:latin typeface="Arial"/>
                <a:cs typeface="Arial"/>
              </a:rPr>
              <a:t>с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о</a:t>
            </a:r>
            <a:r>
              <a:rPr sz="1200" i="1" spc="-5" dirty="0">
                <a:solidFill>
                  <a:srgbClr val="009999"/>
                </a:solidFill>
                <a:latin typeface="Arial"/>
                <a:cs typeface="Arial"/>
              </a:rPr>
              <a:t>б</a:t>
            </a:r>
            <a:r>
              <a:rPr sz="1200" i="1" spc="-25" dirty="0">
                <a:solidFill>
                  <a:srgbClr val="009999"/>
                </a:solidFill>
                <a:latin typeface="Arial"/>
                <a:cs typeface="Arial"/>
              </a:rPr>
              <a:t>с</a:t>
            </a:r>
            <a:r>
              <a:rPr sz="1200" i="1" spc="5" dirty="0">
                <a:solidFill>
                  <a:srgbClr val="009999"/>
                </a:solidFill>
                <a:latin typeface="Arial"/>
                <a:cs typeface="Arial"/>
              </a:rPr>
              <a:t>т</a:t>
            </a:r>
            <a:r>
              <a:rPr sz="1200" i="1" spc="-30" dirty="0">
                <a:solidFill>
                  <a:srgbClr val="009999"/>
                </a:solidFill>
                <a:latin typeface="Arial"/>
                <a:cs typeface="Arial"/>
              </a:rPr>
              <a:t>в</a:t>
            </a:r>
            <a:r>
              <a:rPr sz="1200" i="1" spc="-20" dirty="0">
                <a:solidFill>
                  <a:srgbClr val="009999"/>
                </a:solidFill>
                <a:latin typeface="Arial"/>
                <a:cs typeface="Arial"/>
              </a:rPr>
              <a:t>е</a:t>
            </a:r>
            <a:r>
              <a:rPr sz="1200" i="1" spc="-15" dirty="0">
                <a:solidFill>
                  <a:srgbClr val="009999"/>
                </a:solidFill>
                <a:latin typeface="Arial"/>
                <a:cs typeface="Arial"/>
              </a:rPr>
              <a:t>н</a:t>
            </a:r>
            <a:r>
              <a:rPr sz="1200" i="1" spc="10" dirty="0">
                <a:solidFill>
                  <a:srgbClr val="009999"/>
                </a:solidFill>
                <a:latin typeface="Arial"/>
                <a:cs typeface="Arial"/>
              </a:rPr>
              <a:t>н</a:t>
            </a:r>
            <a:r>
              <a:rPr sz="1200" i="1" spc="-20" dirty="0">
                <a:solidFill>
                  <a:srgbClr val="009999"/>
                </a:solidFill>
                <a:latin typeface="Arial"/>
                <a:cs typeface="Arial"/>
              </a:rPr>
              <a:t>о</a:t>
            </a:r>
            <a:r>
              <a:rPr sz="1200" i="1" spc="-25" dirty="0">
                <a:solidFill>
                  <a:srgbClr val="009999"/>
                </a:solidFill>
                <a:latin typeface="Arial"/>
                <a:cs typeface="Arial"/>
              </a:rPr>
              <a:t>с</a:t>
            </a:r>
            <a:r>
              <a:rPr sz="1200" i="1" spc="5" dirty="0">
                <a:solidFill>
                  <a:srgbClr val="009999"/>
                </a:solidFill>
                <a:latin typeface="Arial"/>
                <a:cs typeface="Arial"/>
              </a:rPr>
              <a:t>т</a:t>
            </a:r>
            <a:r>
              <a:rPr sz="1200" i="1" spc="-20" dirty="0">
                <a:solidFill>
                  <a:srgbClr val="009999"/>
                </a:solidFill>
                <a:latin typeface="Arial"/>
                <a:cs typeface="Arial"/>
              </a:rPr>
              <a:t>и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;</a:t>
            </a:r>
            <a:endParaRPr sz="1200">
              <a:latin typeface="Arial"/>
              <a:cs typeface="Arial"/>
            </a:endParaRPr>
          </a:p>
          <a:p>
            <a:pPr marL="90805" marR="638810">
              <a:lnSpc>
                <a:spcPct val="101699"/>
              </a:lnSpc>
              <a:spcBef>
                <a:spcPts val="5"/>
              </a:spcBef>
              <a:buFont typeface="Microsoft Sans Serif"/>
              <a:buChar char="•"/>
              <a:tabLst>
                <a:tab pos="146685" algn="l"/>
              </a:tabLst>
            </a:pPr>
            <a:r>
              <a:rPr sz="1200" i="1" spc="10" dirty="0">
                <a:solidFill>
                  <a:srgbClr val="009999"/>
                </a:solidFill>
                <a:latin typeface="Arial"/>
                <a:cs typeface="Arial"/>
              </a:rPr>
              <a:t>п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ос</a:t>
            </a:r>
            <a:r>
              <a:rPr sz="1200" i="1" spc="5" dirty="0">
                <a:solidFill>
                  <a:srgbClr val="009999"/>
                </a:solidFill>
                <a:latin typeface="Arial"/>
                <a:cs typeface="Arial"/>
              </a:rPr>
              <a:t>т</a:t>
            </a:r>
            <a:r>
              <a:rPr sz="1200" i="1" spc="-25" dirty="0">
                <a:solidFill>
                  <a:srgbClr val="009999"/>
                </a:solidFill>
                <a:latin typeface="Arial"/>
                <a:cs typeface="Arial"/>
              </a:rPr>
              <a:t>у</a:t>
            </a:r>
            <a:r>
              <a:rPr sz="1200" i="1" spc="10" dirty="0">
                <a:solidFill>
                  <a:srgbClr val="009999"/>
                </a:solidFill>
                <a:latin typeface="Arial"/>
                <a:cs typeface="Arial"/>
              </a:rPr>
              <a:t>п</a:t>
            </a:r>
            <a:r>
              <a:rPr sz="1200" i="1" spc="-5" dirty="0">
                <a:solidFill>
                  <a:srgbClr val="009999"/>
                </a:solidFill>
                <a:latin typeface="Arial"/>
                <a:cs typeface="Arial"/>
              </a:rPr>
              <a:t>л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е</a:t>
            </a:r>
            <a:r>
              <a:rPr sz="1200" i="1" spc="10" dirty="0">
                <a:solidFill>
                  <a:srgbClr val="009999"/>
                </a:solidFill>
                <a:latin typeface="Arial"/>
                <a:cs typeface="Arial"/>
              </a:rPr>
              <a:t>н</a:t>
            </a:r>
            <a:r>
              <a:rPr sz="1200" i="1" spc="-20" dirty="0">
                <a:solidFill>
                  <a:srgbClr val="009999"/>
                </a:solidFill>
                <a:latin typeface="Arial"/>
                <a:cs typeface="Arial"/>
              </a:rPr>
              <a:t>и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я</a:t>
            </a:r>
            <a:r>
              <a:rPr sz="1200" i="1" spc="-8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от</a:t>
            </a:r>
            <a:r>
              <a:rPr sz="1200" i="1" spc="-85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1200" i="1" spc="5" dirty="0">
                <a:solidFill>
                  <a:srgbClr val="009999"/>
                </a:solidFill>
                <a:latin typeface="Arial"/>
                <a:cs typeface="Arial"/>
              </a:rPr>
              <a:t>к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о</a:t>
            </a:r>
            <a:r>
              <a:rPr sz="1200" i="1" spc="-35" dirty="0">
                <a:solidFill>
                  <a:srgbClr val="009999"/>
                </a:solidFill>
                <a:latin typeface="Arial"/>
                <a:cs typeface="Arial"/>
              </a:rPr>
              <a:t>м</a:t>
            </a:r>
            <a:r>
              <a:rPr sz="1200" i="1" spc="10" dirty="0">
                <a:solidFill>
                  <a:srgbClr val="009999"/>
                </a:solidFill>
                <a:latin typeface="Arial"/>
                <a:cs typeface="Arial"/>
              </a:rPr>
              <a:t>п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е</a:t>
            </a:r>
            <a:r>
              <a:rPr sz="1200" i="1" spc="10" dirty="0">
                <a:solidFill>
                  <a:srgbClr val="009999"/>
                </a:solidFill>
                <a:latin typeface="Arial"/>
                <a:cs typeface="Arial"/>
              </a:rPr>
              <a:t>н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с</a:t>
            </a:r>
            <a:r>
              <a:rPr sz="1200" i="1" spc="-20" dirty="0">
                <a:solidFill>
                  <a:srgbClr val="009999"/>
                </a:solidFill>
                <a:latin typeface="Arial"/>
                <a:cs typeface="Arial"/>
              </a:rPr>
              <a:t>а</a:t>
            </a:r>
            <a:r>
              <a:rPr sz="1200" i="1" spc="5" dirty="0">
                <a:solidFill>
                  <a:srgbClr val="009999"/>
                </a:solidFill>
                <a:latin typeface="Arial"/>
                <a:cs typeface="Arial"/>
              </a:rPr>
              <a:t>ц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ии</a:t>
            </a:r>
            <a:r>
              <a:rPr sz="1200" i="1" spc="-80" dirty="0">
                <a:solidFill>
                  <a:srgbClr val="009999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009999"/>
                </a:solidFill>
                <a:latin typeface="Arial"/>
                <a:cs typeface="Arial"/>
              </a:rPr>
              <a:t>з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а</a:t>
            </a:r>
            <a:r>
              <a:rPr sz="1200" i="1" spc="5" dirty="0">
                <a:solidFill>
                  <a:srgbClr val="009999"/>
                </a:solidFill>
                <a:latin typeface="Arial"/>
                <a:cs typeface="Arial"/>
              </a:rPr>
              <a:t>т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р</a:t>
            </a:r>
            <a:r>
              <a:rPr sz="1200" i="1" spc="-20" dirty="0">
                <a:solidFill>
                  <a:srgbClr val="009999"/>
                </a:solidFill>
                <a:latin typeface="Arial"/>
                <a:cs typeface="Arial"/>
              </a:rPr>
              <a:t>а</a:t>
            </a:r>
            <a:r>
              <a:rPr sz="1200" i="1" dirty="0">
                <a:solidFill>
                  <a:srgbClr val="009999"/>
                </a:solidFill>
                <a:latin typeface="Arial"/>
                <a:cs typeface="Arial"/>
              </a:rPr>
              <a:t>т  </a:t>
            </a:r>
            <a:r>
              <a:rPr sz="1200" i="1" spc="-5" dirty="0">
                <a:solidFill>
                  <a:srgbClr val="009999"/>
                </a:solidFill>
                <a:latin typeface="Arial"/>
                <a:cs typeface="Arial"/>
              </a:rPr>
              <a:t>местного бюджета;</a:t>
            </a:r>
            <a:endParaRPr sz="12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349752" y="2566416"/>
            <a:ext cx="1664335" cy="2103120"/>
          </a:xfrm>
          <a:prstGeom prst="rect">
            <a:avLst/>
          </a:prstGeom>
          <a:solidFill>
            <a:srgbClr val="E3E3E3"/>
          </a:solidFill>
          <a:ln w="12192">
            <a:solidFill>
              <a:srgbClr val="00000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147320" indent="-55244">
              <a:lnSpc>
                <a:spcPct val="100000"/>
              </a:lnSpc>
              <a:spcBef>
                <a:spcPts val="295"/>
              </a:spcBef>
              <a:buSzPct val="83333"/>
              <a:buFont typeface="Microsoft Sans Serif"/>
              <a:buChar char="•"/>
              <a:tabLst>
                <a:tab pos="147955" algn="l"/>
              </a:tabLst>
            </a:pPr>
            <a:r>
              <a:rPr sz="1200" b="1" spc="-15" dirty="0">
                <a:solidFill>
                  <a:srgbClr val="333399"/>
                </a:solidFill>
                <a:latin typeface="Arial"/>
                <a:cs typeface="Arial"/>
              </a:rPr>
              <a:t>Дотации;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333399"/>
              </a:buClr>
              <a:buFont typeface="Microsoft Sans Serif"/>
              <a:buChar char="•"/>
            </a:pPr>
            <a:endParaRPr sz="1250">
              <a:latin typeface="Arial"/>
              <a:cs typeface="Arial"/>
            </a:endParaRPr>
          </a:p>
          <a:p>
            <a:pPr marL="92710" marR="448945">
              <a:lnSpc>
                <a:spcPct val="100000"/>
              </a:lnSpc>
              <a:buSzPct val="83333"/>
              <a:buFont typeface="Microsoft Sans Serif"/>
              <a:buChar char="•"/>
              <a:tabLst>
                <a:tab pos="147955" algn="l"/>
              </a:tabLst>
            </a:pPr>
            <a:r>
              <a:rPr sz="1200" b="1" spc="-5" dirty="0">
                <a:solidFill>
                  <a:srgbClr val="333399"/>
                </a:solidFill>
                <a:latin typeface="Arial"/>
                <a:cs typeface="Arial"/>
              </a:rPr>
              <a:t>Субвенции</a:t>
            </a:r>
            <a:r>
              <a:rPr sz="1200" b="1" spc="-6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на </a:t>
            </a:r>
            <a:r>
              <a:rPr sz="1200" b="1" spc="-3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333399"/>
                </a:solidFill>
                <a:latin typeface="Arial"/>
                <a:cs typeface="Arial"/>
              </a:rPr>
              <a:t>исполнение</a:t>
            </a:r>
            <a:endParaRPr sz="1200">
              <a:latin typeface="Arial"/>
              <a:cs typeface="Arial"/>
            </a:endParaRPr>
          </a:p>
          <a:p>
            <a:pPr marL="92710" marR="245110">
              <a:lnSpc>
                <a:spcPts val="1440"/>
              </a:lnSpc>
              <a:spcBef>
                <a:spcPts val="25"/>
              </a:spcBef>
            </a:pP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г</a:t>
            </a:r>
            <a:r>
              <a:rPr sz="1200" b="1" spc="-10" dirty="0">
                <a:solidFill>
                  <a:srgbClr val="333399"/>
                </a:solidFill>
                <a:latin typeface="Arial"/>
                <a:cs typeface="Arial"/>
              </a:rPr>
              <a:t>о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с</a:t>
            </a:r>
            <a:r>
              <a:rPr sz="1200" b="1" spc="-20" dirty="0">
                <a:solidFill>
                  <a:srgbClr val="333399"/>
                </a:solidFill>
                <a:latin typeface="Arial"/>
                <a:cs typeface="Arial"/>
              </a:rPr>
              <a:t>уда</a:t>
            </a:r>
            <a:r>
              <a:rPr sz="1200" b="1" spc="5" dirty="0">
                <a:solidFill>
                  <a:srgbClr val="333399"/>
                </a:solidFill>
                <a:latin typeface="Arial"/>
                <a:cs typeface="Arial"/>
              </a:rPr>
              <a:t>р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с</a:t>
            </a:r>
            <a:r>
              <a:rPr sz="1200" b="1" spc="-40" dirty="0">
                <a:solidFill>
                  <a:srgbClr val="333399"/>
                </a:solidFill>
                <a:latin typeface="Arial"/>
                <a:cs typeface="Arial"/>
              </a:rPr>
              <a:t>т</a:t>
            </a:r>
            <a:r>
              <a:rPr sz="1200" b="1" spc="-20" dirty="0">
                <a:solidFill>
                  <a:srgbClr val="333399"/>
                </a:solidFill>
                <a:latin typeface="Arial"/>
                <a:cs typeface="Arial"/>
              </a:rPr>
              <a:t>в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е</a:t>
            </a:r>
            <a:r>
              <a:rPr sz="1200" b="1" spc="-5" dirty="0">
                <a:solidFill>
                  <a:srgbClr val="333399"/>
                </a:solidFill>
                <a:latin typeface="Arial"/>
                <a:cs typeface="Arial"/>
              </a:rPr>
              <a:t>н</a:t>
            </a:r>
            <a:r>
              <a:rPr sz="1200" b="1" spc="-30" dirty="0">
                <a:solidFill>
                  <a:srgbClr val="333399"/>
                </a:solidFill>
                <a:latin typeface="Arial"/>
                <a:cs typeface="Arial"/>
              </a:rPr>
              <a:t>н</a:t>
            </a:r>
            <a:r>
              <a:rPr sz="1200" b="1" spc="-20" dirty="0">
                <a:solidFill>
                  <a:srgbClr val="333399"/>
                </a:solidFill>
                <a:latin typeface="Arial"/>
                <a:cs typeface="Arial"/>
              </a:rPr>
              <a:t>ы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х  </a:t>
            </a:r>
            <a:r>
              <a:rPr sz="1200" b="1" spc="-15" dirty="0">
                <a:solidFill>
                  <a:srgbClr val="333399"/>
                </a:solidFill>
                <a:latin typeface="Arial"/>
                <a:cs typeface="Arial"/>
              </a:rPr>
              <a:t>полномочий;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200">
              <a:latin typeface="Arial"/>
              <a:cs typeface="Arial"/>
            </a:endParaRPr>
          </a:p>
          <a:p>
            <a:pPr marL="92710" marR="394335">
              <a:lnSpc>
                <a:spcPct val="101699"/>
              </a:lnSpc>
              <a:buSzPct val="83333"/>
              <a:buFont typeface="Microsoft Sans Serif"/>
              <a:buChar char="•"/>
              <a:tabLst>
                <a:tab pos="147955" algn="l"/>
              </a:tabLst>
            </a:pPr>
            <a:r>
              <a:rPr sz="1200" b="1" spc="-20" dirty="0">
                <a:solidFill>
                  <a:srgbClr val="333399"/>
                </a:solidFill>
                <a:latin typeface="Arial"/>
                <a:cs typeface="Arial"/>
              </a:rPr>
              <a:t>Иные </a:t>
            </a:r>
            <a:r>
              <a:rPr sz="1200" b="1" spc="-1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200" b="1" spc="-50" dirty="0">
                <a:solidFill>
                  <a:srgbClr val="333399"/>
                </a:solidFill>
                <a:latin typeface="Arial"/>
                <a:cs typeface="Arial"/>
              </a:rPr>
              <a:t>м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е</a:t>
            </a:r>
            <a:r>
              <a:rPr sz="1200" b="1" spc="-35" dirty="0">
                <a:solidFill>
                  <a:srgbClr val="333399"/>
                </a:solidFill>
                <a:latin typeface="Arial"/>
                <a:cs typeface="Arial"/>
              </a:rPr>
              <a:t>ж</a:t>
            </a:r>
            <a:r>
              <a:rPr sz="1200" b="1" spc="-25" dirty="0">
                <a:solidFill>
                  <a:srgbClr val="333399"/>
                </a:solidFill>
                <a:latin typeface="Arial"/>
                <a:cs typeface="Arial"/>
              </a:rPr>
              <a:t>б</a:t>
            </a:r>
            <a:r>
              <a:rPr sz="1200" b="1" spc="-20" dirty="0">
                <a:solidFill>
                  <a:srgbClr val="333399"/>
                </a:solidFill>
                <a:latin typeface="Arial"/>
                <a:cs typeface="Arial"/>
              </a:rPr>
              <a:t>юд</a:t>
            </a:r>
            <a:r>
              <a:rPr sz="1200" b="1" spc="-35" dirty="0">
                <a:solidFill>
                  <a:srgbClr val="333399"/>
                </a:solidFill>
                <a:latin typeface="Arial"/>
                <a:cs typeface="Arial"/>
              </a:rPr>
              <a:t>ж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е</a:t>
            </a:r>
            <a:r>
              <a:rPr sz="1200" b="1" spc="-40" dirty="0">
                <a:solidFill>
                  <a:srgbClr val="333399"/>
                </a:solidFill>
                <a:latin typeface="Arial"/>
                <a:cs typeface="Arial"/>
              </a:rPr>
              <a:t>т</a:t>
            </a:r>
            <a:r>
              <a:rPr sz="1200" b="1" spc="-30" dirty="0">
                <a:solidFill>
                  <a:srgbClr val="333399"/>
                </a:solidFill>
                <a:latin typeface="Arial"/>
                <a:cs typeface="Arial"/>
              </a:rPr>
              <a:t>н</a:t>
            </a:r>
            <a:r>
              <a:rPr sz="1200" b="1" spc="-20" dirty="0">
                <a:solidFill>
                  <a:srgbClr val="333399"/>
                </a:solidFill>
                <a:latin typeface="Arial"/>
                <a:cs typeface="Arial"/>
              </a:rPr>
              <a:t>ы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е  </a:t>
            </a:r>
            <a:r>
              <a:rPr sz="1200" b="1" spc="-15" dirty="0">
                <a:solidFill>
                  <a:srgbClr val="333399"/>
                </a:solidFill>
                <a:latin typeface="Arial"/>
                <a:cs typeface="Arial"/>
              </a:rPr>
              <a:t>трансферты</a:t>
            </a:r>
            <a:endParaRPr sz="12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79831" y="2566416"/>
            <a:ext cx="2954020" cy="2286000"/>
          </a:xfrm>
          <a:prstGeom prst="rect">
            <a:avLst/>
          </a:prstGeom>
          <a:solidFill>
            <a:srgbClr val="E3E3E3"/>
          </a:solidFill>
          <a:ln w="12191">
            <a:solidFill>
              <a:srgbClr val="000000"/>
            </a:solidFill>
          </a:ln>
        </p:spPr>
        <p:txBody>
          <a:bodyPr vert="horz" wrap="square" lIns="0" tIns="42545" rIns="0" bIns="0" rtlCol="0">
            <a:spAutoFit/>
          </a:bodyPr>
          <a:lstStyle/>
          <a:p>
            <a:pPr marL="90805" marR="522605">
              <a:lnSpc>
                <a:spcPct val="98900"/>
              </a:lnSpc>
              <a:spcBef>
                <a:spcPts val="335"/>
              </a:spcBef>
            </a:pPr>
            <a:r>
              <a:rPr sz="1200" b="1" spc="-20" dirty="0">
                <a:solidFill>
                  <a:srgbClr val="333399"/>
                </a:solidFill>
                <a:latin typeface="Arial"/>
                <a:cs typeface="Arial"/>
              </a:rPr>
              <a:t>ф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е</a:t>
            </a:r>
            <a:r>
              <a:rPr sz="1200" b="1" spc="5" dirty="0">
                <a:solidFill>
                  <a:srgbClr val="333399"/>
                </a:solidFill>
                <a:latin typeface="Arial"/>
                <a:cs typeface="Arial"/>
              </a:rPr>
              <a:t>д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е</a:t>
            </a:r>
            <a:r>
              <a:rPr sz="1200" b="1" spc="5" dirty="0">
                <a:solidFill>
                  <a:srgbClr val="333399"/>
                </a:solidFill>
                <a:latin typeface="Arial"/>
                <a:cs typeface="Arial"/>
              </a:rPr>
              <a:t>р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ал</a:t>
            </a:r>
            <a:r>
              <a:rPr sz="1200" b="1" spc="5" dirty="0">
                <a:solidFill>
                  <a:srgbClr val="333399"/>
                </a:solidFill>
                <a:latin typeface="Arial"/>
                <a:cs typeface="Arial"/>
              </a:rPr>
              <a:t>ь</a:t>
            </a:r>
            <a:r>
              <a:rPr sz="1200" b="1" spc="-5" dirty="0">
                <a:solidFill>
                  <a:srgbClr val="333399"/>
                </a:solidFill>
                <a:latin typeface="Arial"/>
                <a:cs typeface="Arial"/>
              </a:rPr>
              <a:t>н</a:t>
            </a:r>
            <a:r>
              <a:rPr sz="1200" b="1" spc="5" dirty="0">
                <a:solidFill>
                  <a:srgbClr val="333399"/>
                </a:solidFill>
                <a:latin typeface="Arial"/>
                <a:cs typeface="Arial"/>
              </a:rPr>
              <a:t>ы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е</a:t>
            </a:r>
            <a:r>
              <a:rPr sz="1200" b="1" spc="-8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333399"/>
                </a:solidFill>
                <a:latin typeface="Arial"/>
                <a:cs typeface="Arial"/>
              </a:rPr>
              <a:t>н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а</a:t>
            </a:r>
            <a:r>
              <a:rPr sz="1200" b="1" spc="-20" dirty="0">
                <a:solidFill>
                  <a:srgbClr val="333399"/>
                </a:solidFill>
                <a:latin typeface="Arial"/>
                <a:cs typeface="Arial"/>
              </a:rPr>
              <a:t>л</a:t>
            </a:r>
            <a:r>
              <a:rPr sz="1200" b="1" spc="5" dirty="0">
                <a:solidFill>
                  <a:srgbClr val="333399"/>
                </a:solidFill>
                <a:latin typeface="Arial"/>
                <a:cs typeface="Arial"/>
              </a:rPr>
              <a:t>о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ги</a:t>
            </a:r>
            <a:r>
              <a:rPr sz="1200" b="1" spc="-5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и</a:t>
            </a:r>
            <a:r>
              <a:rPr sz="1200" b="1" spc="-6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с</a:t>
            </a:r>
            <a:r>
              <a:rPr sz="1200" b="1" spc="-25" dirty="0">
                <a:solidFill>
                  <a:srgbClr val="333399"/>
                </a:solidFill>
                <a:latin typeface="Arial"/>
                <a:cs typeface="Arial"/>
              </a:rPr>
              <a:t>б</a:t>
            </a:r>
            <a:r>
              <a:rPr sz="1200" b="1" spc="5" dirty="0">
                <a:solidFill>
                  <a:srgbClr val="333399"/>
                </a:solidFill>
                <a:latin typeface="Arial"/>
                <a:cs typeface="Arial"/>
              </a:rPr>
              <a:t>о</a:t>
            </a:r>
            <a:r>
              <a:rPr sz="1200" b="1" spc="-15" dirty="0">
                <a:solidFill>
                  <a:srgbClr val="333399"/>
                </a:solidFill>
                <a:latin typeface="Arial"/>
                <a:cs typeface="Arial"/>
              </a:rPr>
              <a:t>р</a:t>
            </a:r>
            <a:r>
              <a:rPr sz="1200" b="1" spc="5" dirty="0">
                <a:solidFill>
                  <a:srgbClr val="333399"/>
                </a:solidFill>
                <a:latin typeface="Arial"/>
                <a:cs typeface="Arial"/>
              </a:rPr>
              <a:t>ы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,  налоги, </a:t>
            </a:r>
            <a:r>
              <a:rPr sz="1200" b="1" spc="-10" dirty="0">
                <a:solidFill>
                  <a:srgbClr val="333399"/>
                </a:solidFill>
                <a:latin typeface="Arial"/>
                <a:cs typeface="Arial"/>
              </a:rPr>
              <a:t>предусмотренные </a:t>
            </a:r>
            <a:r>
              <a:rPr sz="1200" b="1" spc="-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333399"/>
                </a:solidFill>
                <a:latin typeface="Arial"/>
                <a:cs typeface="Arial"/>
              </a:rPr>
              <a:t>специальными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333399"/>
                </a:solidFill>
                <a:latin typeface="Arial"/>
                <a:cs typeface="Arial"/>
              </a:rPr>
              <a:t>налоговыми </a:t>
            </a:r>
            <a:r>
              <a:rPr sz="1200" b="1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rgbClr val="333399"/>
                </a:solidFill>
                <a:latin typeface="Arial"/>
                <a:cs typeface="Arial"/>
              </a:rPr>
              <a:t>режимами: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50">
              <a:latin typeface="Arial"/>
              <a:cs typeface="Arial"/>
            </a:endParaRPr>
          </a:p>
          <a:p>
            <a:pPr marL="90805">
              <a:lnSpc>
                <a:spcPct val="100000"/>
              </a:lnSpc>
            </a:pPr>
            <a:r>
              <a:rPr sz="1200" spc="5" dirty="0">
                <a:solidFill>
                  <a:srgbClr val="333399"/>
                </a:solidFill>
                <a:latin typeface="Microsoft Sans Serif"/>
                <a:cs typeface="Microsoft Sans Serif"/>
              </a:rPr>
              <a:t>-</a:t>
            </a:r>
            <a:r>
              <a:rPr sz="1200" i="1" spc="10" dirty="0">
                <a:solidFill>
                  <a:srgbClr val="333399"/>
                </a:solidFill>
                <a:latin typeface="Arial"/>
                <a:cs typeface="Arial"/>
              </a:rPr>
              <a:t>н</a:t>
            </a:r>
            <a:r>
              <a:rPr sz="1200" i="1" dirty="0">
                <a:solidFill>
                  <a:srgbClr val="333399"/>
                </a:solidFill>
                <a:latin typeface="Arial"/>
                <a:cs typeface="Arial"/>
              </a:rPr>
              <a:t>а</a:t>
            </a:r>
            <a:r>
              <a:rPr sz="1200" i="1" spc="-5" dirty="0">
                <a:solidFill>
                  <a:srgbClr val="333399"/>
                </a:solidFill>
                <a:latin typeface="Arial"/>
                <a:cs typeface="Arial"/>
              </a:rPr>
              <a:t>л</a:t>
            </a:r>
            <a:r>
              <a:rPr sz="1200" i="1" dirty="0">
                <a:solidFill>
                  <a:srgbClr val="333399"/>
                </a:solidFill>
                <a:latin typeface="Arial"/>
                <a:cs typeface="Arial"/>
              </a:rPr>
              <a:t>ог</a:t>
            </a:r>
            <a:r>
              <a:rPr sz="1200" i="1" spc="-6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200" i="1" spc="10" dirty="0">
                <a:solidFill>
                  <a:srgbClr val="333399"/>
                </a:solidFill>
                <a:latin typeface="Arial"/>
                <a:cs typeface="Arial"/>
              </a:rPr>
              <a:t>н</a:t>
            </a:r>
            <a:r>
              <a:rPr sz="1200" i="1" dirty="0">
                <a:solidFill>
                  <a:srgbClr val="333399"/>
                </a:solidFill>
                <a:latin typeface="Arial"/>
                <a:cs typeface="Arial"/>
              </a:rPr>
              <a:t>а</a:t>
            </a:r>
            <a:r>
              <a:rPr sz="1200" i="1" spc="-6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200" i="1" spc="5" dirty="0">
                <a:solidFill>
                  <a:srgbClr val="333399"/>
                </a:solidFill>
                <a:latin typeface="Arial"/>
                <a:cs typeface="Arial"/>
              </a:rPr>
              <a:t>д</a:t>
            </a:r>
            <a:r>
              <a:rPr sz="1200" i="1" dirty="0">
                <a:solidFill>
                  <a:srgbClr val="333399"/>
                </a:solidFill>
                <a:latin typeface="Arial"/>
                <a:cs typeface="Arial"/>
              </a:rPr>
              <a:t>о</a:t>
            </a:r>
            <a:r>
              <a:rPr sz="1200" i="1" spc="-25" dirty="0">
                <a:solidFill>
                  <a:srgbClr val="333399"/>
                </a:solidFill>
                <a:latin typeface="Arial"/>
                <a:cs typeface="Arial"/>
              </a:rPr>
              <a:t>х</a:t>
            </a:r>
            <a:r>
              <a:rPr sz="1200" i="1" dirty="0">
                <a:solidFill>
                  <a:srgbClr val="333399"/>
                </a:solidFill>
                <a:latin typeface="Arial"/>
                <a:cs typeface="Arial"/>
              </a:rPr>
              <a:t>о</a:t>
            </a:r>
            <a:r>
              <a:rPr sz="1200" i="1" spc="5" dirty="0">
                <a:solidFill>
                  <a:srgbClr val="333399"/>
                </a:solidFill>
                <a:latin typeface="Arial"/>
                <a:cs typeface="Arial"/>
              </a:rPr>
              <a:t>д</a:t>
            </a:r>
            <a:r>
              <a:rPr sz="1200" i="1" dirty="0">
                <a:solidFill>
                  <a:srgbClr val="333399"/>
                </a:solidFill>
                <a:latin typeface="Arial"/>
                <a:cs typeface="Arial"/>
              </a:rPr>
              <a:t>ы</a:t>
            </a:r>
            <a:r>
              <a:rPr sz="1200" i="1" spc="-3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333399"/>
                </a:solidFill>
                <a:latin typeface="Arial"/>
                <a:cs typeface="Arial"/>
              </a:rPr>
              <a:t>фи</a:t>
            </a:r>
            <a:r>
              <a:rPr sz="1200" i="1" spc="-10" dirty="0">
                <a:solidFill>
                  <a:srgbClr val="333399"/>
                </a:solidFill>
                <a:latin typeface="Arial"/>
                <a:cs typeface="Arial"/>
              </a:rPr>
              <a:t>з</a:t>
            </a:r>
            <a:r>
              <a:rPr sz="1200" i="1" dirty="0">
                <a:solidFill>
                  <a:srgbClr val="333399"/>
                </a:solidFill>
                <a:latin typeface="Arial"/>
                <a:cs typeface="Arial"/>
              </a:rPr>
              <a:t>ич</a:t>
            </a:r>
            <a:r>
              <a:rPr sz="1200" i="1" spc="5" dirty="0">
                <a:solidFill>
                  <a:srgbClr val="333399"/>
                </a:solidFill>
                <a:latin typeface="Arial"/>
                <a:cs typeface="Arial"/>
              </a:rPr>
              <a:t>е</a:t>
            </a:r>
            <a:r>
              <a:rPr sz="1200" i="1" spc="-25" dirty="0">
                <a:solidFill>
                  <a:srgbClr val="333399"/>
                </a:solidFill>
                <a:latin typeface="Arial"/>
                <a:cs typeface="Arial"/>
              </a:rPr>
              <a:t>с</a:t>
            </a:r>
            <a:r>
              <a:rPr sz="1200" i="1" spc="5" dirty="0">
                <a:solidFill>
                  <a:srgbClr val="333399"/>
                </a:solidFill>
                <a:latin typeface="Arial"/>
                <a:cs typeface="Arial"/>
              </a:rPr>
              <a:t>к</a:t>
            </a:r>
            <a:r>
              <a:rPr sz="1200" i="1" dirty="0">
                <a:solidFill>
                  <a:srgbClr val="333399"/>
                </a:solidFill>
                <a:latin typeface="Arial"/>
                <a:cs typeface="Arial"/>
              </a:rPr>
              <a:t>их</a:t>
            </a:r>
            <a:r>
              <a:rPr sz="1200" i="1" spc="-8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200" i="1" spc="-30" dirty="0">
                <a:solidFill>
                  <a:srgbClr val="333399"/>
                </a:solidFill>
                <a:latin typeface="Arial"/>
                <a:cs typeface="Arial"/>
              </a:rPr>
              <a:t>л</a:t>
            </a:r>
            <a:r>
              <a:rPr sz="1200" i="1" spc="-20" dirty="0">
                <a:solidFill>
                  <a:srgbClr val="333399"/>
                </a:solidFill>
                <a:latin typeface="Arial"/>
                <a:cs typeface="Arial"/>
              </a:rPr>
              <a:t>и</a:t>
            </a:r>
            <a:r>
              <a:rPr sz="1200" i="1" spc="-15" dirty="0">
                <a:solidFill>
                  <a:srgbClr val="333399"/>
                </a:solidFill>
                <a:latin typeface="Arial"/>
                <a:cs typeface="Arial"/>
              </a:rPr>
              <a:t>ц</a:t>
            </a:r>
            <a:r>
              <a:rPr sz="1200" i="1" dirty="0">
                <a:solidFill>
                  <a:srgbClr val="333399"/>
                </a:solidFill>
                <a:latin typeface="Arial"/>
                <a:cs typeface="Arial"/>
              </a:rPr>
              <a:t>;</a:t>
            </a:r>
            <a:endParaRPr sz="1200">
              <a:latin typeface="Arial"/>
              <a:cs typeface="Arial"/>
            </a:endParaRPr>
          </a:p>
          <a:p>
            <a:pPr marL="90805" marR="532765">
              <a:lnSpc>
                <a:spcPts val="1420"/>
              </a:lnSpc>
              <a:spcBef>
                <a:spcPts val="70"/>
              </a:spcBef>
              <a:buFont typeface="Microsoft Sans Serif"/>
              <a:buChar char="-"/>
              <a:tabLst>
                <a:tab pos="186055" algn="l"/>
              </a:tabLst>
            </a:pPr>
            <a:r>
              <a:rPr sz="1200" i="1" dirty="0">
                <a:solidFill>
                  <a:srgbClr val="333399"/>
                </a:solidFill>
                <a:latin typeface="Arial"/>
                <a:cs typeface="Arial"/>
              </a:rPr>
              <a:t>е</a:t>
            </a:r>
            <a:r>
              <a:rPr sz="1200" i="1" spc="-20" dirty="0">
                <a:solidFill>
                  <a:srgbClr val="333399"/>
                </a:solidFill>
                <a:latin typeface="Arial"/>
                <a:cs typeface="Arial"/>
              </a:rPr>
              <a:t>ди</a:t>
            </a:r>
            <a:r>
              <a:rPr sz="1200" i="1" spc="-15" dirty="0">
                <a:solidFill>
                  <a:srgbClr val="333399"/>
                </a:solidFill>
                <a:latin typeface="Arial"/>
                <a:cs typeface="Arial"/>
              </a:rPr>
              <a:t>н</a:t>
            </a:r>
            <a:r>
              <a:rPr sz="1200" i="1" dirty="0">
                <a:solidFill>
                  <a:srgbClr val="333399"/>
                </a:solidFill>
                <a:latin typeface="Arial"/>
                <a:cs typeface="Arial"/>
              </a:rPr>
              <a:t>ый</a:t>
            </a:r>
            <a:r>
              <a:rPr sz="1200" i="1" spc="-6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200" i="1" spc="-25" dirty="0">
                <a:solidFill>
                  <a:srgbClr val="333399"/>
                </a:solidFill>
                <a:latin typeface="Arial"/>
                <a:cs typeface="Arial"/>
              </a:rPr>
              <a:t>с</a:t>
            </a:r>
            <a:r>
              <a:rPr sz="1200" i="1" dirty="0">
                <a:solidFill>
                  <a:srgbClr val="333399"/>
                </a:solidFill>
                <a:latin typeface="Arial"/>
                <a:cs typeface="Arial"/>
              </a:rPr>
              <a:t>е</a:t>
            </a:r>
            <a:r>
              <a:rPr sz="1200" i="1" spc="-5" dirty="0">
                <a:solidFill>
                  <a:srgbClr val="333399"/>
                </a:solidFill>
                <a:latin typeface="Arial"/>
                <a:cs typeface="Arial"/>
              </a:rPr>
              <a:t>л</a:t>
            </a:r>
            <a:r>
              <a:rPr sz="1200" i="1" spc="-35" dirty="0">
                <a:solidFill>
                  <a:srgbClr val="333399"/>
                </a:solidFill>
                <a:latin typeface="Arial"/>
                <a:cs typeface="Arial"/>
              </a:rPr>
              <a:t>ь</a:t>
            </a:r>
            <a:r>
              <a:rPr sz="1200" i="1" spc="-25" dirty="0">
                <a:solidFill>
                  <a:srgbClr val="333399"/>
                </a:solidFill>
                <a:latin typeface="Arial"/>
                <a:cs typeface="Arial"/>
              </a:rPr>
              <a:t>с</a:t>
            </a:r>
            <a:r>
              <a:rPr sz="1200" i="1" spc="5" dirty="0">
                <a:solidFill>
                  <a:srgbClr val="333399"/>
                </a:solidFill>
                <a:latin typeface="Arial"/>
                <a:cs typeface="Arial"/>
              </a:rPr>
              <a:t>к</a:t>
            </a:r>
            <a:r>
              <a:rPr sz="1200" i="1" dirty="0">
                <a:solidFill>
                  <a:srgbClr val="333399"/>
                </a:solidFill>
                <a:latin typeface="Arial"/>
                <a:cs typeface="Arial"/>
              </a:rPr>
              <a:t>о</a:t>
            </a:r>
            <a:r>
              <a:rPr sz="1200" i="1" spc="-25" dirty="0">
                <a:solidFill>
                  <a:srgbClr val="333399"/>
                </a:solidFill>
                <a:latin typeface="Arial"/>
                <a:cs typeface="Arial"/>
              </a:rPr>
              <a:t>х</a:t>
            </a:r>
            <a:r>
              <a:rPr sz="1200" i="1" dirty="0">
                <a:solidFill>
                  <a:srgbClr val="333399"/>
                </a:solidFill>
                <a:latin typeface="Arial"/>
                <a:cs typeface="Arial"/>
              </a:rPr>
              <a:t>о</a:t>
            </a:r>
            <a:r>
              <a:rPr sz="1200" i="1" spc="-30" dirty="0">
                <a:solidFill>
                  <a:srgbClr val="333399"/>
                </a:solidFill>
                <a:latin typeface="Arial"/>
                <a:cs typeface="Arial"/>
              </a:rPr>
              <a:t>з</a:t>
            </a:r>
            <a:r>
              <a:rPr sz="1200" i="1" spc="-20" dirty="0">
                <a:solidFill>
                  <a:srgbClr val="333399"/>
                </a:solidFill>
                <a:latin typeface="Arial"/>
                <a:cs typeface="Arial"/>
              </a:rPr>
              <a:t>я</a:t>
            </a:r>
            <a:r>
              <a:rPr sz="1200" i="1" dirty="0">
                <a:solidFill>
                  <a:srgbClr val="333399"/>
                </a:solidFill>
                <a:latin typeface="Arial"/>
                <a:cs typeface="Arial"/>
              </a:rPr>
              <a:t>й</a:t>
            </a:r>
            <a:r>
              <a:rPr sz="1200" i="1" spc="-25" dirty="0">
                <a:solidFill>
                  <a:srgbClr val="333399"/>
                </a:solidFill>
                <a:latin typeface="Arial"/>
                <a:cs typeface="Arial"/>
              </a:rPr>
              <a:t>с</a:t>
            </a:r>
            <a:r>
              <a:rPr sz="1200" i="1" spc="5" dirty="0">
                <a:solidFill>
                  <a:srgbClr val="333399"/>
                </a:solidFill>
                <a:latin typeface="Arial"/>
                <a:cs typeface="Arial"/>
              </a:rPr>
              <a:t>т</a:t>
            </a:r>
            <a:r>
              <a:rPr sz="1200" i="1" spc="-30" dirty="0">
                <a:solidFill>
                  <a:srgbClr val="333399"/>
                </a:solidFill>
                <a:latin typeface="Arial"/>
                <a:cs typeface="Arial"/>
              </a:rPr>
              <a:t>в</a:t>
            </a:r>
            <a:r>
              <a:rPr sz="1200" i="1" spc="-20" dirty="0">
                <a:solidFill>
                  <a:srgbClr val="333399"/>
                </a:solidFill>
                <a:latin typeface="Arial"/>
                <a:cs typeface="Arial"/>
              </a:rPr>
              <a:t>е</a:t>
            </a:r>
            <a:r>
              <a:rPr sz="1200" i="1" spc="-15" dirty="0">
                <a:solidFill>
                  <a:srgbClr val="333399"/>
                </a:solidFill>
                <a:latin typeface="Arial"/>
                <a:cs typeface="Arial"/>
              </a:rPr>
              <a:t>н</a:t>
            </a:r>
            <a:r>
              <a:rPr sz="1200" i="1" spc="10" dirty="0">
                <a:solidFill>
                  <a:srgbClr val="333399"/>
                </a:solidFill>
                <a:latin typeface="Arial"/>
                <a:cs typeface="Arial"/>
              </a:rPr>
              <a:t>н</a:t>
            </a:r>
            <a:r>
              <a:rPr sz="1200" i="1" spc="-20" dirty="0">
                <a:solidFill>
                  <a:srgbClr val="333399"/>
                </a:solidFill>
                <a:latin typeface="Arial"/>
                <a:cs typeface="Arial"/>
              </a:rPr>
              <a:t>ы</a:t>
            </a:r>
            <a:r>
              <a:rPr sz="1200" i="1" dirty="0">
                <a:solidFill>
                  <a:srgbClr val="333399"/>
                </a:solidFill>
                <a:latin typeface="Arial"/>
                <a:cs typeface="Arial"/>
              </a:rPr>
              <a:t>й  </a:t>
            </a:r>
            <a:r>
              <a:rPr sz="1200" i="1" spc="-10" dirty="0">
                <a:solidFill>
                  <a:srgbClr val="333399"/>
                </a:solidFill>
                <a:latin typeface="Arial"/>
                <a:cs typeface="Arial"/>
              </a:rPr>
              <a:t>налог;</a:t>
            </a:r>
            <a:endParaRPr sz="1200">
              <a:latin typeface="Arial"/>
              <a:cs typeface="Arial"/>
            </a:endParaRPr>
          </a:p>
          <a:p>
            <a:pPr marL="90805" marR="147320">
              <a:lnSpc>
                <a:spcPts val="1440"/>
              </a:lnSpc>
            </a:pPr>
            <a:r>
              <a:rPr sz="1200" spc="-40" dirty="0">
                <a:solidFill>
                  <a:srgbClr val="333399"/>
                </a:solidFill>
                <a:latin typeface="Microsoft Sans Serif"/>
                <a:cs typeface="Microsoft Sans Serif"/>
              </a:rPr>
              <a:t>-</a:t>
            </a:r>
            <a:r>
              <a:rPr sz="1200" i="1" spc="-40" dirty="0">
                <a:solidFill>
                  <a:srgbClr val="333399"/>
                </a:solidFill>
                <a:latin typeface="Arial"/>
                <a:cs typeface="Arial"/>
              </a:rPr>
              <a:t>государственная</a:t>
            </a:r>
            <a:r>
              <a:rPr sz="1200" i="1" spc="24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200" i="1" spc="-50" dirty="0">
                <a:solidFill>
                  <a:srgbClr val="333399"/>
                </a:solidFill>
                <a:latin typeface="Arial"/>
                <a:cs typeface="Arial"/>
              </a:rPr>
              <a:t>пошлина</a:t>
            </a:r>
            <a:r>
              <a:rPr sz="1200" i="1" spc="25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200" i="1" spc="-65" dirty="0">
                <a:solidFill>
                  <a:srgbClr val="333399"/>
                </a:solidFill>
                <a:latin typeface="Arial"/>
                <a:cs typeface="Arial"/>
              </a:rPr>
              <a:t>за </a:t>
            </a:r>
            <a:r>
              <a:rPr sz="1200" i="1" spc="-6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333399"/>
                </a:solidFill>
                <a:latin typeface="Arial"/>
                <a:cs typeface="Arial"/>
              </a:rPr>
              <a:t>совершение</a:t>
            </a:r>
            <a:r>
              <a:rPr sz="1200" i="1" spc="-2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200" i="1" spc="-15" dirty="0">
                <a:solidFill>
                  <a:srgbClr val="333399"/>
                </a:solidFill>
                <a:latin typeface="Arial"/>
                <a:cs typeface="Arial"/>
              </a:rPr>
              <a:t>нотариальных</a:t>
            </a:r>
            <a:r>
              <a:rPr sz="1200" i="1" spc="10" dirty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sz="1200" i="1" spc="-15" dirty="0">
                <a:solidFill>
                  <a:srgbClr val="333399"/>
                </a:solidFill>
                <a:latin typeface="Arial"/>
                <a:cs typeface="Arial"/>
              </a:rPr>
              <a:t>действий</a:t>
            </a:r>
            <a:endParaRPr sz="1200">
              <a:latin typeface="Arial"/>
              <a:cs typeface="Arial"/>
            </a:endParaRPr>
          </a:p>
          <a:p>
            <a:pPr marL="185420" indent="-95250">
              <a:lnSpc>
                <a:spcPct val="100000"/>
              </a:lnSpc>
              <a:buFont typeface="Microsoft Sans Serif"/>
              <a:buChar char="-"/>
              <a:tabLst>
                <a:tab pos="186055" algn="l"/>
              </a:tabLst>
            </a:pPr>
            <a:r>
              <a:rPr sz="1200" i="1" spc="-10" dirty="0">
                <a:solidFill>
                  <a:srgbClr val="242473"/>
                </a:solidFill>
                <a:latin typeface="Arial"/>
                <a:cs typeface="Arial"/>
              </a:rPr>
              <a:t>з</a:t>
            </a:r>
            <a:r>
              <a:rPr sz="1200" i="1" dirty="0">
                <a:solidFill>
                  <a:srgbClr val="242473"/>
                </a:solidFill>
                <a:latin typeface="Arial"/>
                <a:cs typeface="Arial"/>
              </a:rPr>
              <a:t>е</a:t>
            </a:r>
            <a:r>
              <a:rPr sz="1200" i="1" spc="-35" dirty="0">
                <a:solidFill>
                  <a:srgbClr val="242473"/>
                </a:solidFill>
                <a:latin typeface="Arial"/>
                <a:cs typeface="Arial"/>
              </a:rPr>
              <a:t>м</a:t>
            </a:r>
            <a:r>
              <a:rPr sz="1200" i="1" dirty="0">
                <a:solidFill>
                  <a:srgbClr val="242473"/>
                </a:solidFill>
                <a:latin typeface="Arial"/>
                <a:cs typeface="Arial"/>
              </a:rPr>
              <a:t>е</a:t>
            </a:r>
            <a:r>
              <a:rPr sz="1200" i="1" spc="-5" dirty="0">
                <a:solidFill>
                  <a:srgbClr val="242473"/>
                </a:solidFill>
                <a:latin typeface="Arial"/>
                <a:cs typeface="Arial"/>
              </a:rPr>
              <a:t>л</a:t>
            </a:r>
            <a:r>
              <a:rPr sz="1200" i="1" spc="-35" dirty="0">
                <a:solidFill>
                  <a:srgbClr val="242473"/>
                </a:solidFill>
                <a:latin typeface="Arial"/>
                <a:cs typeface="Arial"/>
              </a:rPr>
              <a:t>ь</a:t>
            </a:r>
            <a:r>
              <a:rPr sz="1200" i="1" spc="10" dirty="0">
                <a:solidFill>
                  <a:srgbClr val="242473"/>
                </a:solidFill>
                <a:latin typeface="Arial"/>
                <a:cs typeface="Arial"/>
              </a:rPr>
              <a:t>н</a:t>
            </a:r>
            <a:r>
              <a:rPr sz="1200" i="1" spc="-20" dirty="0">
                <a:solidFill>
                  <a:srgbClr val="242473"/>
                </a:solidFill>
                <a:latin typeface="Arial"/>
                <a:cs typeface="Arial"/>
              </a:rPr>
              <a:t>ы</a:t>
            </a:r>
            <a:r>
              <a:rPr sz="1200" i="1" dirty="0">
                <a:solidFill>
                  <a:srgbClr val="242473"/>
                </a:solidFill>
                <a:latin typeface="Arial"/>
                <a:cs typeface="Arial"/>
              </a:rPr>
              <a:t>й</a:t>
            </a:r>
            <a:r>
              <a:rPr sz="1200" i="1" spc="-85" dirty="0">
                <a:solidFill>
                  <a:srgbClr val="242473"/>
                </a:solidFill>
                <a:latin typeface="Arial"/>
                <a:cs typeface="Arial"/>
              </a:rPr>
              <a:t> </a:t>
            </a:r>
            <a:r>
              <a:rPr sz="1200" i="1" spc="10" dirty="0">
                <a:solidFill>
                  <a:srgbClr val="242473"/>
                </a:solidFill>
                <a:latin typeface="Arial"/>
                <a:cs typeface="Arial"/>
              </a:rPr>
              <a:t>н</a:t>
            </a:r>
            <a:r>
              <a:rPr sz="1200" i="1" spc="-20" dirty="0">
                <a:solidFill>
                  <a:srgbClr val="242473"/>
                </a:solidFill>
                <a:latin typeface="Arial"/>
                <a:cs typeface="Arial"/>
              </a:rPr>
              <a:t>а</a:t>
            </a:r>
            <a:r>
              <a:rPr sz="1200" i="1" spc="-5" dirty="0">
                <a:solidFill>
                  <a:srgbClr val="242473"/>
                </a:solidFill>
                <a:latin typeface="Arial"/>
                <a:cs typeface="Arial"/>
              </a:rPr>
              <a:t>л</a:t>
            </a:r>
            <a:r>
              <a:rPr sz="1200" i="1" spc="-20" dirty="0">
                <a:solidFill>
                  <a:srgbClr val="242473"/>
                </a:solidFill>
                <a:latin typeface="Arial"/>
                <a:cs typeface="Arial"/>
              </a:rPr>
              <a:t>ог</a:t>
            </a:r>
            <a:r>
              <a:rPr sz="1200" i="1" dirty="0">
                <a:solidFill>
                  <a:srgbClr val="242473"/>
                </a:solidFill>
                <a:latin typeface="Arial"/>
                <a:cs typeface="Arial"/>
              </a:rPr>
              <a:t>;</a:t>
            </a:r>
            <a:endParaRPr sz="12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843783" y="1938527"/>
            <a:ext cx="1658620" cy="457200"/>
          </a:xfrm>
          <a:prstGeom prst="rect">
            <a:avLst/>
          </a:prstGeom>
          <a:solidFill>
            <a:srgbClr val="E3E3E3"/>
          </a:solidFill>
          <a:ln w="12192">
            <a:solidFill>
              <a:srgbClr val="000000"/>
            </a:solidFill>
          </a:ln>
        </p:spPr>
        <p:txBody>
          <a:bodyPr vert="horz" wrap="square" lIns="0" tIns="27940" rIns="0" bIns="0" rtlCol="0">
            <a:spAutoFit/>
          </a:bodyPr>
          <a:lstStyle/>
          <a:p>
            <a:pPr marL="342265" marR="229870" indent="-116205">
              <a:lnSpc>
                <a:spcPct val="105000"/>
              </a:lnSpc>
              <a:spcBef>
                <a:spcPts val="220"/>
              </a:spcBef>
            </a:pPr>
            <a:r>
              <a:rPr sz="1200" b="1" dirty="0">
                <a:solidFill>
                  <a:srgbClr val="800000"/>
                </a:solidFill>
                <a:latin typeface="Arial"/>
                <a:cs typeface="Arial"/>
              </a:rPr>
              <a:t>Б</a:t>
            </a:r>
            <a:r>
              <a:rPr sz="1200" b="1" spc="-20" dirty="0">
                <a:solidFill>
                  <a:srgbClr val="800000"/>
                </a:solidFill>
                <a:latin typeface="Arial"/>
                <a:cs typeface="Arial"/>
              </a:rPr>
              <a:t>е</a:t>
            </a:r>
            <a:r>
              <a:rPr sz="1200" b="1" spc="-5" dirty="0">
                <a:solidFill>
                  <a:srgbClr val="800000"/>
                </a:solidFill>
                <a:latin typeface="Arial"/>
                <a:cs typeface="Arial"/>
              </a:rPr>
              <a:t>з</a:t>
            </a:r>
            <a:r>
              <a:rPr sz="1200" b="1" spc="-15" dirty="0">
                <a:solidFill>
                  <a:srgbClr val="800000"/>
                </a:solidFill>
                <a:latin typeface="Arial"/>
                <a:cs typeface="Arial"/>
              </a:rPr>
              <a:t>во</a:t>
            </a:r>
            <a:r>
              <a:rPr sz="1200" b="1" spc="-5" dirty="0">
                <a:solidFill>
                  <a:srgbClr val="800000"/>
                </a:solidFill>
                <a:latin typeface="Arial"/>
                <a:cs typeface="Arial"/>
              </a:rPr>
              <a:t>з</a:t>
            </a:r>
            <a:r>
              <a:rPr sz="1200" b="1" spc="-45" dirty="0">
                <a:solidFill>
                  <a:srgbClr val="800000"/>
                </a:solidFill>
                <a:latin typeface="Arial"/>
                <a:cs typeface="Arial"/>
              </a:rPr>
              <a:t>м</a:t>
            </a:r>
            <a:r>
              <a:rPr sz="1200" b="1" dirty="0">
                <a:solidFill>
                  <a:srgbClr val="800000"/>
                </a:solidFill>
                <a:latin typeface="Arial"/>
                <a:cs typeface="Arial"/>
              </a:rPr>
              <a:t>е</a:t>
            </a:r>
            <a:r>
              <a:rPr sz="1200" b="1" spc="-5" dirty="0">
                <a:solidFill>
                  <a:srgbClr val="800000"/>
                </a:solidFill>
                <a:latin typeface="Arial"/>
                <a:cs typeface="Arial"/>
              </a:rPr>
              <a:t>з</a:t>
            </a:r>
            <a:r>
              <a:rPr sz="1200" b="1" spc="5" dirty="0">
                <a:solidFill>
                  <a:srgbClr val="800000"/>
                </a:solidFill>
                <a:latin typeface="Arial"/>
                <a:cs typeface="Arial"/>
              </a:rPr>
              <a:t>д</a:t>
            </a:r>
            <a:r>
              <a:rPr sz="1200" b="1" spc="-30" dirty="0">
                <a:solidFill>
                  <a:srgbClr val="800000"/>
                </a:solidFill>
                <a:latin typeface="Arial"/>
                <a:cs typeface="Arial"/>
              </a:rPr>
              <a:t>н</a:t>
            </a:r>
            <a:r>
              <a:rPr sz="1200" b="1" spc="-20" dirty="0">
                <a:solidFill>
                  <a:srgbClr val="800000"/>
                </a:solidFill>
                <a:latin typeface="Arial"/>
                <a:cs typeface="Arial"/>
              </a:rPr>
              <a:t>ы</a:t>
            </a:r>
            <a:r>
              <a:rPr sz="1200" b="1" dirty="0">
                <a:solidFill>
                  <a:srgbClr val="800000"/>
                </a:solidFill>
                <a:latin typeface="Arial"/>
                <a:cs typeface="Arial"/>
              </a:rPr>
              <a:t>е  </a:t>
            </a:r>
            <a:r>
              <a:rPr sz="1200" b="1" spc="-10" dirty="0">
                <a:solidFill>
                  <a:srgbClr val="800000"/>
                </a:solidFill>
                <a:latin typeface="Arial"/>
                <a:cs typeface="Arial"/>
              </a:rPr>
              <a:t>поступления</a:t>
            </a:r>
            <a:endParaRPr sz="12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49936" y="1938527"/>
            <a:ext cx="1945005" cy="457200"/>
          </a:xfrm>
          <a:prstGeom prst="rect">
            <a:avLst/>
          </a:prstGeom>
          <a:solidFill>
            <a:srgbClr val="E3E3E3"/>
          </a:solidFill>
          <a:ln w="12191">
            <a:solidFill>
              <a:srgbClr val="000000"/>
            </a:solidFill>
          </a:ln>
        </p:spPr>
        <p:txBody>
          <a:bodyPr vert="horz" wrap="square" lIns="0" tIns="27940" rIns="0" bIns="0" rtlCol="0">
            <a:spAutoFit/>
          </a:bodyPr>
          <a:lstStyle/>
          <a:p>
            <a:pPr marL="152400" marR="147955" indent="328930">
              <a:lnSpc>
                <a:spcPct val="105000"/>
              </a:lnSpc>
              <a:spcBef>
                <a:spcPts val="220"/>
              </a:spcBef>
            </a:pPr>
            <a:r>
              <a:rPr sz="1200" b="1" dirty="0">
                <a:solidFill>
                  <a:srgbClr val="800000"/>
                </a:solidFill>
                <a:latin typeface="Arial"/>
                <a:cs typeface="Arial"/>
              </a:rPr>
              <a:t>Налоговые и </a:t>
            </a:r>
            <a:r>
              <a:rPr sz="1200" b="1" spc="5" dirty="0">
                <a:solidFill>
                  <a:srgbClr val="80000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800000"/>
                </a:solidFill>
                <a:latin typeface="Arial"/>
                <a:cs typeface="Arial"/>
              </a:rPr>
              <a:t>н</a:t>
            </a:r>
            <a:r>
              <a:rPr sz="1200" b="1" dirty="0">
                <a:solidFill>
                  <a:srgbClr val="800000"/>
                </a:solidFill>
                <a:latin typeface="Arial"/>
                <a:cs typeface="Arial"/>
              </a:rPr>
              <a:t>е</a:t>
            </a:r>
            <a:r>
              <a:rPr sz="1200" b="1" spc="-5" dirty="0">
                <a:solidFill>
                  <a:srgbClr val="800000"/>
                </a:solidFill>
                <a:latin typeface="Arial"/>
                <a:cs typeface="Arial"/>
              </a:rPr>
              <a:t>н</a:t>
            </a:r>
            <a:r>
              <a:rPr sz="1200" b="1" dirty="0">
                <a:solidFill>
                  <a:srgbClr val="800000"/>
                </a:solidFill>
                <a:latin typeface="Arial"/>
                <a:cs typeface="Arial"/>
              </a:rPr>
              <a:t>ал</a:t>
            </a:r>
            <a:r>
              <a:rPr sz="1200" b="1" spc="5" dirty="0">
                <a:solidFill>
                  <a:srgbClr val="800000"/>
                </a:solidFill>
                <a:latin typeface="Arial"/>
                <a:cs typeface="Arial"/>
              </a:rPr>
              <a:t>о</a:t>
            </a:r>
            <a:r>
              <a:rPr sz="1200" b="1" dirty="0">
                <a:solidFill>
                  <a:srgbClr val="800000"/>
                </a:solidFill>
                <a:latin typeface="Arial"/>
                <a:cs typeface="Arial"/>
              </a:rPr>
              <a:t>г</a:t>
            </a:r>
            <a:r>
              <a:rPr sz="1200" b="1" spc="-10" dirty="0">
                <a:solidFill>
                  <a:srgbClr val="800000"/>
                </a:solidFill>
                <a:latin typeface="Arial"/>
                <a:cs typeface="Arial"/>
              </a:rPr>
              <a:t>о</a:t>
            </a:r>
            <a:r>
              <a:rPr sz="1200" b="1" spc="5" dirty="0">
                <a:solidFill>
                  <a:srgbClr val="800000"/>
                </a:solidFill>
                <a:latin typeface="Arial"/>
                <a:cs typeface="Arial"/>
              </a:rPr>
              <a:t>вы</a:t>
            </a:r>
            <a:r>
              <a:rPr sz="1200" b="1" dirty="0">
                <a:solidFill>
                  <a:srgbClr val="800000"/>
                </a:solidFill>
                <a:latin typeface="Arial"/>
                <a:cs typeface="Arial"/>
              </a:rPr>
              <a:t>е</a:t>
            </a:r>
            <a:r>
              <a:rPr sz="1200" b="1" spc="-80" dirty="0">
                <a:solidFill>
                  <a:srgbClr val="800000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800000"/>
                </a:solidFill>
                <a:latin typeface="Arial"/>
                <a:cs typeface="Arial"/>
              </a:rPr>
              <a:t>д</a:t>
            </a:r>
            <a:r>
              <a:rPr sz="1200" b="1" spc="5" dirty="0">
                <a:solidFill>
                  <a:srgbClr val="800000"/>
                </a:solidFill>
                <a:latin typeface="Arial"/>
                <a:cs typeface="Arial"/>
              </a:rPr>
              <a:t>о</a:t>
            </a:r>
            <a:r>
              <a:rPr sz="1200" b="1" dirty="0">
                <a:solidFill>
                  <a:srgbClr val="800000"/>
                </a:solidFill>
                <a:latin typeface="Arial"/>
                <a:cs typeface="Arial"/>
              </a:rPr>
              <a:t>х</a:t>
            </a:r>
            <a:r>
              <a:rPr sz="1200" b="1" spc="5" dirty="0">
                <a:solidFill>
                  <a:srgbClr val="800000"/>
                </a:solidFill>
                <a:latin typeface="Arial"/>
                <a:cs typeface="Arial"/>
              </a:rPr>
              <a:t>о</a:t>
            </a:r>
            <a:r>
              <a:rPr sz="1200" b="1" spc="-20" dirty="0">
                <a:solidFill>
                  <a:srgbClr val="800000"/>
                </a:solidFill>
                <a:latin typeface="Arial"/>
                <a:cs typeface="Arial"/>
              </a:rPr>
              <a:t>д</a:t>
            </a:r>
            <a:r>
              <a:rPr sz="1200" b="1" dirty="0">
                <a:solidFill>
                  <a:srgbClr val="800000"/>
                </a:solidFill>
                <a:latin typeface="Arial"/>
                <a:cs typeface="Arial"/>
              </a:rPr>
              <a:t>ы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</TotalTime>
  <Words>1017</Words>
  <Application>Microsoft Office PowerPoint</Application>
  <PresentationFormat>Экран (4:3)</PresentationFormat>
  <Paragraphs>271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Поток</vt:lpstr>
      <vt:lpstr>Office Theme</vt:lpstr>
      <vt:lpstr>Презентация PowerPoint</vt:lpstr>
      <vt:lpstr>Презентация PowerPoint</vt:lpstr>
      <vt:lpstr>Этапы составления и утверждения  бюджета сельского поселения</vt:lpstr>
      <vt:lpstr>Документы, на основании которых составляется  проект бюджета сельского поселения</vt:lpstr>
      <vt:lpstr>Презентация PowerPoint</vt:lpstr>
      <vt:lpstr>Презентация PowerPoint</vt:lpstr>
      <vt:lpstr>Презентация PowerPoint</vt:lpstr>
      <vt:lpstr>Сбалансированность бюджета</vt:lpstr>
      <vt:lpstr>Презентация PowerPoint</vt:lpstr>
      <vt:lpstr>Доходы бюджета  сельского поселения,  тыс.руб.</vt:lpstr>
      <vt:lpstr>Презентация PowerPoint</vt:lpstr>
      <vt:lpstr>Муниципальная программа «Комплексное развитие  территории Дзержинского сельского поселения»</vt:lpstr>
      <vt:lpstr>Муниципальная программа «Комплексное развитие  территории Дзержинского сельского поселения»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Buhgalter</dc:creator>
  <cp:lastModifiedBy>Пользователь</cp:lastModifiedBy>
  <cp:revision>32</cp:revision>
  <dcterms:created xsi:type="dcterms:W3CDTF">2024-03-04T13:15:49Z</dcterms:created>
  <dcterms:modified xsi:type="dcterms:W3CDTF">2025-03-06T07:56:34Z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2023-03-06T00:00:00Z</vt:filetime>
  </property>
  <property fmtid="{D5CDD505-2E9C-101B-9397-08002B2CF9AE}" pid="3" name="Creator">
    <vt:lpwstr>Microsoft® Word 2016</vt:lpwstr>
  </property>
  <property fmtid="{D5CDD505-2E9C-101B-9397-08002B2CF9AE}" pid="4" name="LastSaved">
    <vt:filetime>2024-03-04T00:00:00Z</vt:filetime>
  </property>
</Properties>
</file>