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2" r:id="rId1"/>
  </p:sldMasterIdLst>
  <p:notesMasterIdLst>
    <p:notesMasterId r:id="rId51"/>
  </p:notesMasterIdLst>
  <p:sldIdLst>
    <p:sldId id="278" r:id="rId2"/>
    <p:sldId id="456" r:id="rId3"/>
    <p:sldId id="457" r:id="rId4"/>
    <p:sldId id="276" r:id="rId5"/>
    <p:sldId id="492" r:id="rId6"/>
    <p:sldId id="271" r:id="rId7"/>
    <p:sldId id="493" r:id="rId8"/>
    <p:sldId id="459" r:id="rId9"/>
    <p:sldId id="580" r:id="rId10"/>
    <p:sldId id="581" r:id="rId11"/>
    <p:sldId id="583" r:id="rId12"/>
    <p:sldId id="585" r:id="rId13"/>
    <p:sldId id="584" r:id="rId14"/>
    <p:sldId id="588" r:id="rId15"/>
    <p:sldId id="609" r:id="rId16"/>
    <p:sldId id="587" r:id="rId17"/>
    <p:sldId id="494" r:id="rId18"/>
    <p:sldId id="601" r:id="rId19"/>
    <p:sldId id="595" r:id="rId20"/>
    <p:sldId id="496" r:id="rId21"/>
    <p:sldId id="495" r:id="rId22"/>
    <p:sldId id="596" r:id="rId23"/>
    <p:sldId id="597" r:id="rId24"/>
    <p:sldId id="598" r:id="rId25"/>
    <p:sldId id="437" r:id="rId26"/>
    <p:sldId id="503" r:id="rId27"/>
    <p:sldId id="605" r:id="rId28"/>
    <p:sldId id="606" r:id="rId29"/>
    <p:sldId id="502" r:id="rId30"/>
    <p:sldId id="504" r:id="rId31"/>
    <p:sldId id="506" r:id="rId32"/>
    <p:sldId id="505" r:id="rId33"/>
    <p:sldId id="507" r:id="rId34"/>
    <p:sldId id="509" r:id="rId35"/>
    <p:sldId id="508" r:id="rId36"/>
    <p:sldId id="512" r:id="rId37"/>
    <p:sldId id="511" r:id="rId38"/>
    <p:sldId id="478" r:id="rId39"/>
    <p:sldId id="537" r:id="rId40"/>
    <p:sldId id="558" r:id="rId41"/>
    <p:sldId id="450" r:id="rId42"/>
    <p:sldId id="610" r:id="rId43"/>
    <p:sldId id="611" r:id="rId44"/>
    <p:sldId id="538" r:id="rId45"/>
    <p:sldId id="485" r:id="rId46"/>
    <p:sldId id="535" r:id="rId47"/>
    <p:sldId id="607" r:id="rId48"/>
    <p:sldId id="366" r:id="rId49"/>
    <p:sldId id="603" r:id="rId5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FEB0"/>
    <a:srgbClr val="E5EDEB"/>
    <a:srgbClr val="78B16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4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24544666188668"/>
          <c:y val="0.16370107653508698"/>
          <c:w val="0.44976074942682209"/>
          <c:h val="0.836298923464913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Дорожный фонд Дзержинского с/п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A3-4F55-8722-77F39768EA3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A3-4F55-8722-77F39768EA3E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A3-4F55-8722-77F39768EA3E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8A3-4F55-8722-77F39768EA3E}"/>
              </c:ext>
            </c:extLst>
          </c:dPt>
          <c:dLbls>
            <c:dLbl>
              <c:idx val="0"/>
              <c:layout>
                <c:manualLayout>
                  <c:x val="-1.1407689778800028E-2"/>
                  <c:y val="0.1757479844761460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Акцизы на нефтепродукты </a:t>
                    </a:r>
                  </a:p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1109,3 </a:t>
                    </a:r>
                    <a:r>
                      <a:rPr lang="ru-RU" sz="1400" b="1" baseline="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т.р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8A3-4F55-8722-77F39768EA3E}"/>
                </c:ext>
              </c:extLst>
            </c:dLbl>
            <c:dLbl>
              <c:idx val="1"/>
              <c:layout>
                <c:manualLayout>
                  <c:x val="-2.271098008180825E-3"/>
                  <c:y val="-0.6873980386992607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Комитет дорожного хозяйства 511,7 </a:t>
                    </a:r>
                    <a:r>
                      <a:rPr lang="ru-RU" sz="1400" b="1" baseline="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т.р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ru-RU" sz="14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ru-RU" sz="14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8A3-4F55-8722-77F39768EA3E}"/>
                </c:ext>
              </c:extLst>
            </c:dLbl>
            <c:dLbl>
              <c:idx val="2"/>
              <c:layout>
                <c:manualLayout>
                  <c:x val="7.6618877636035587E-2"/>
                  <c:y val="0.27420622967075398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Деньги депутатов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ЗАКС ЛО 800,0 </a:t>
                    </a:r>
                    <a:r>
                      <a:rPr lang="ru-RU" sz="1400" b="1" baseline="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т.р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ru-RU" sz="14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8A3-4F55-8722-77F39768EA3E}"/>
                </c:ext>
              </c:extLst>
            </c:dLbl>
            <c:dLbl>
              <c:idx val="3"/>
              <c:layout>
                <c:manualLayout>
                  <c:x val="-4.4146444215265992E-2"/>
                  <c:y val="0.32441165134546024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Средства местного бюджета 130,0 </a:t>
                    </a:r>
                    <a:r>
                      <a:rPr lang="ru-RU" sz="1400" b="1" baseline="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т.р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ru-RU" sz="14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ru-RU" sz="14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8A3-4F55-8722-77F39768EA3E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Акцизы на нефтепродукты 1109,3 т.р.</c:v>
                </c:pt>
                <c:pt idx="1">
                  <c:v>Деньги депутатов ЗАКС ЛО  800,0 т.р.</c:v>
                </c:pt>
                <c:pt idx="2">
                  <c:v>Средства местного бюджета  130,0 т.р.</c:v>
                </c:pt>
                <c:pt idx="3">
                  <c:v>Комитет дорожного хозяйства 511,7 т.р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1109.3</c:v>
                </c:pt>
                <c:pt idx="1">
                  <c:v>800</c:v>
                </c:pt>
                <c:pt idx="2">
                  <c:v>130</c:v>
                </c:pt>
                <c:pt idx="3">
                  <c:v>511.7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8A3-4F55-8722-77F39768EA3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197642946423417"/>
          <c:y val="0.29280375866742908"/>
          <c:w val="0.33332592984109582"/>
          <c:h val="0.180766828578367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defRPr>
            </a:pPr>
            <a:r>
              <a:rPr lang="ru-RU"/>
              <a:t> Обработка борщевика Сосновского в 2019 году 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6039661708953049E-2"/>
          <c:y val="0.15686507936507937"/>
          <c:w val="0.68161872995042283"/>
          <c:h val="0.727328458942632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областной бюждет 377,82 тыс.руб.                                                                                                                           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Областной бюджет</c:v>
                </c:pt>
                <c:pt idx="1">
                  <c:v>Местный бюджет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377.82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35-489D-80B0-3816A88A04F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 161,93 тыс.руб.                                                                                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Областной бюджет</c:v>
                </c:pt>
                <c:pt idx="1">
                  <c:v>Местный бюджет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161.93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35-489D-80B0-3816A88A04F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Областной бюджет</c:v>
                </c:pt>
                <c:pt idx="1">
                  <c:v>Местный бюджет</c:v>
                </c:pt>
              </c:strCache>
            </c:strRef>
          </c:cat>
          <c:val>
            <c:numRef>
              <c:f>Лист1!$D$2:$D$5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335-489D-80B0-3816A88A04F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6389888"/>
        <c:axId val="103493632"/>
      </c:barChart>
      <c:catAx>
        <c:axId val="46389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03493632"/>
        <c:crosses val="autoZero"/>
        <c:auto val="1"/>
        <c:lblAlgn val="ctr"/>
        <c:lblOffset val="100"/>
        <c:noMultiLvlLbl val="0"/>
      </c:catAx>
      <c:valAx>
        <c:axId val="10349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638988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261310867610076"/>
          <c:y val="0.35966601605844489"/>
          <c:w val="0.24622139015839803"/>
          <c:h val="0.250121115805555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 baseline="0">
          <a:latin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36A99-0EF4-404B-8342-DDAA2664574B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F79C9-BE49-40BD-93D4-17B6D1A42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52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F79C9-BE49-40BD-93D4-17B6D1A421C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0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B9FDD-97AD-4B1B-A385-538BAA3D514E}" type="datetime1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777AB-7B4C-40AB-8E9B-0A512853AF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67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3BD943-711A-4B3E-830C-E797C5E72060}" type="datetime1">
              <a:rPr lang="ru-RU" smtClean="0"/>
              <a:t>05.03.2020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EACAA-ABDF-4B55-8D82-B7260C02FB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60994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3BD943-711A-4B3E-830C-E797C5E72060}" type="datetime1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EACAA-ABDF-4B55-8D82-B7260C02FB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9364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3BD943-711A-4B3E-830C-E797C5E72060}" type="datetime1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EACAA-ABDF-4B55-8D82-B7260C02FB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929269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3BD943-711A-4B3E-830C-E797C5E72060}" type="datetime1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EACAA-ABDF-4B55-8D82-B7260C02FB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91721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3BD943-711A-4B3E-830C-E797C5E72060}" type="datetime1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EACAA-ABDF-4B55-8D82-B7260C02FB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960668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3BD943-711A-4B3E-830C-E797C5E72060}" type="datetime1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EACAA-ABDF-4B55-8D82-B7260C02FB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65194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569B1A-D0F9-43F7-BB99-2B6DCE952F31}" type="datetime1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84810-961C-407C-A83F-9D52A82E2B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402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7B751E-B136-4762-B7B6-5AD1156710FA}" type="datetime1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9CC44-FD91-40BE-B664-126A420D40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3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40E8DE-C598-488A-8D31-EB40AB29FAF8}" type="datetime1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1EA38-2C11-4375-8D20-A4DF14A4A8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178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62F096-F269-4B1E-AC82-6ED9BC9B7AEB}" type="datetime1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E4D235-1D7C-43F8-BA57-C0E50571AB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04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5F9EA6-64F1-409C-BCF2-06DDFF1F5317}" type="datetime1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5CE26-DD41-4490-B925-DE44A7D7C5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60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4B1727-8187-4A4C-BFD5-44DA89D7C1F1}" type="datetime1">
              <a:rPr lang="ru-RU" smtClean="0"/>
              <a:t>05.03.2020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E4C89-D393-471C-8EC0-68F2D97228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2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6F2493-E42C-41C2-8E79-708EBD0B4421}" type="datetime1">
              <a:rPr lang="ru-RU" smtClean="0"/>
              <a:t>05.03.2020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81E04E-469D-430E-BCD4-09AF80CA6A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31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F76CF6-EBC3-4398-AE6A-4E48D3D678AC}" type="datetime1">
              <a:rPr lang="ru-RU" smtClean="0"/>
              <a:t>05.03.2020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87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D7F628-8403-45E9-B2EA-789E1BAD407B}" type="datetime1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DE185-1D36-45E4-BA8E-876F085EFC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064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223A12-E4AA-4564-9E67-4AFA3E5D6283}" type="datetime1">
              <a:rPr lang="ru-RU" smtClean="0"/>
              <a:t>05.03.2020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39736-77AB-4177-91AC-864BEE442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05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D3BD943-711A-4B3E-830C-E797C5E72060}" type="datetime1">
              <a:rPr lang="ru-RU" smtClean="0"/>
              <a:t>05.03.2020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54EACAA-ABDF-4B55-8D82-B7260C02FB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253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Word_Document1.docx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627059" y="2803145"/>
            <a:ext cx="109378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Отчет </a:t>
            </a:r>
          </a:p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администрации Дзержинского сельского поселения о социально-экономическом развитии за </a:t>
            </a: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99" y="444500"/>
            <a:ext cx="1620797" cy="191414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627063" y="2274888"/>
            <a:ext cx="10937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Комфортная городская среда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3591098"/>
            <a:ext cx="5954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altLang="ru-RU" dirty="0">
                <a:solidFill>
                  <a:srgbClr val="FFFF00"/>
                </a:solidFill>
              </a:rPr>
              <a:t>Работы выполнены организацией </a:t>
            </a:r>
            <a:endParaRPr lang="ru-RU" altLang="ru-RU" dirty="0" smtClean="0">
              <a:solidFill>
                <a:srgbClr val="FFFF00"/>
              </a:solidFill>
            </a:endParaRPr>
          </a:p>
          <a:p>
            <a:pPr lvl="0" algn="ctr" eaLnBrk="0" hangingPunct="0"/>
            <a:r>
              <a:rPr lang="ru-RU" altLang="ru-RU" dirty="0" smtClean="0">
                <a:solidFill>
                  <a:srgbClr val="FFFF00"/>
                </a:solidFill>
              </a:rPr>
              <a:t>ООО </a:t>
            </a:r>
            <a:r>
              <a:rPr lang="ru-RU" altLang="ru-RU" dirty="0">
                <a:solidFill>
                  <a:srgbClr val="FFFF00"/>
                </a:solidFill>
              </a:rPr>
              <a:t>«Национальный дендропарк</a:t>
            </a:r>
          </a:p>
        </p:txBody>
      </p:sp>
    </p:spTree>
    <p:extLst>
      <p:ext uri="{BB962C8B-B14F-4D97-AF65-F5344CB8AC3E}">
        <p14:creationId xmlns:p14="http://schemas.microsoft.com/office/powerpoint/2010/main" val="195789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" y="0"/>
            <a:ext cx="12296717" cy="898031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755150"/>
              </p:ext>
            </p:extLst>
          </p:nvPr>
        </p:nvGraphicFramePr>
        <p:xfrm>
          <a:off x="423332" y="75112"/>
          <a:ext cx="11684001" cy="170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9444">
                  <a:extLst>
                    <a:ext uri="{9D8B030D-6E8A-4147-A177-3AD203B41FA5}">
                      <a16:colId xmlns="" xmlns:a16="http://schemas.microsoft.com/office/drawing/2014/main" val="1758592854"/>
                    </a:ext>
                  </a:extLst>
                </a:gridCol>
                <a:gridCol w="2910664">
                  <a:extLst>
                    <a:ext uri="{9D8B030D-6E8A-4147-A177-3AD203B41FA5}">
                      <a16:colId xmlns="" xmlns:a16="http://schemas.microsoft.com/office/drawing/2014/main" val="1529342414"/>
                    </a:ext>
                  </a:extLst>
                </a:gridCol>
                <a:gridCol w="5863893">
                  <a:extLst>
                    <a:ext uri="{9D8B030D-6E8A-4147-A177-3AD203B41FA5}">
                      <a16:colId xmlns="" xmlns:a16="http://schemas.microsoft.com/office/drawing/2014/main" val="2385186765"/>
                    </a:ext>
                  </a:extLst>
                </a:gridCol>
              </a:tblGrid>
              <a:tr h="201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работ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936" marR="589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руб.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936" marR="589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выполненных работах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936" marR="58936" marT="0" marB="0" anchor="ctr"/>
                </a:tc>
                <a:extLst>
                  <a:ext uri="{0D108BD9-81ED-4DB2-BD59-A6C34878D82A}">
                    <a16:rowId xmlns="" xmlns:a16="http://schemas.microsoft.com/office/drawing/2014/main" val="1485679089"/>
                  </a:ext>
                </a:extLst>
              </a:tr>
              <a:tr h="14085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дворовой территории: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1.п. им. Дзержинского, ул. Новая, д.2, ул.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Лужская,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д.6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936" marR="58936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1 526 304,00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936" marR="58936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завершены 18.07.2019г. Выполнение 100%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Устроены: пешеходные дорожки, подходы к подъездам.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Установлены: скамейки, урны, фигура медведя (искусственный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топиарий),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пергола, партерный газон, посажены декоративные кустарники.</a:t>
                      </a: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936" marR="58936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66367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42846"/>
            <a:ext cx="137795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131" y="418406"/>
            <a:ext cx="3384219" cy="56360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15" y="174567"/>
            <a:ext cx="4025853" cy="6508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33" y="418406"/>
            <a:ext cx="3473027" cy="56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3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599" y="0"/>
            <a:ext cx="1267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32"/>
            <a:ext cx="3898899" cy="3147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45" y="436032"/>
            <a:ext cx="7236550" cy="6122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747"/>
            <a:ext cx="3898898" cy="269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009984"/>
              </p:ext>
            </p:extLst>
          </p:nvPr>
        </p:nvGraphicFramePr>
        <p:xfrm>
          <a:off x="232755" y="74349"/>
          <a:ext cx="11704320" cy="1798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0841">
                  <a:extLst>
                    <a:ext uri="{9D8B030D-6E8A-4147-A177-3AD203B41FA5}">
                      <a16:colId xmlns="" xmlns:a16="http://schemas.microsoft.com/office/drawing/2014/main" val="667862561"/>
                    </a:ext>
                  </a:extLst>
                </a:gridCol>
                <a:gridCol w="1503493">
                  <a:extLst>
                    <a:ext uri="{9D8B030D-6E8A-4147-A177-3AD203B41FA5}">
                      <a16:colId xmlns="" xmlns:a16="http://schemas.microsoft.com/office/drawing/2014/main" val="3909556722"/>
                    </a:ext>
                  </a:extLst>
                </a:gridCol>
                <a:gridCol w="7469986">
                  <a:extLst>
                    <a:ext uri="{9D8B030D-6E8A-4147-A177-3AD203B41FA5}">
                      <a16:colId xmlns="" xmlns:a16="http://schemas.microsoft.com/office/drawing/2014/main" val="1354808792"/>
                    </a:ext>
                  </a:extLst>
                </a:gridCol>
              </a:tblGrid>
              <a:tr h="282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работ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936" marR="589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Финансирование руб.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936" marR="5893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Информация о выполненных работах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936" marR="58936" marT="0" marB="0" anchor="ctr"/>
                </a:tc>
                <a:extLst>
                  <a:ext uri="{0D108BD9-81ED-4DB2-BD59-A6C34878D82A}">
                    <a16:rowId xmlns="" xmlns:a16="http://schemas.microsoft.com/office/drawing/2014/main" val="717454727"/>
                  </a:ext>
                </a:extLst>
              </a:tr>
              <a:tr h="12138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дворовой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территории: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д. Торошковичи, ул. Новая, д.5,6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936" marR="58936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1 773 696,0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936" marR="58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завершены 21.08.2019. Выполнение - 100%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Устроены: пешеходные дорожки, площадка сбора и вывоза ТБО с контейнерами заглубленного типа, основание для детской площадки, установлено ограждение детской площадки; произведено озеленение (высажены кустарники).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Установлено: детское игровое оборудование на площадке, на дворовой территории – (МАФ) фигурки сказочных героев, скамейки и урны.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936" marR="58936" marT="0" marB="0"/>
                </a:tc>
                <a:extLst>
                  <a:ext uri="{0D108BD9-81ED-4DB2-BD59-A6C34878D82A}">
                    <a16:rowId xmlns="" xmlns:a16="http://schemas.microsoft.com/office/drawing/2014/main" val="964323793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" y="2054396"/>
            <a:ext cx="4192385" cy="4113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r="16891"/>
          <a:stretch/>
        </p:blipFill>
        <p:spPr>
          <a:xfrm>
            <a:off x="4738801" y="2054396"/>
            <a:ext cx="2872144" cy="41136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91" y="2068886"/>
            <a:ext cx="4087284" cy="409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6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" y="17260"/>
            <a:ext cx="12192000" cy="70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7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4" y="273819"/>
            <a:ext cx="4788177" cy="28796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4" y="3240637"/>
            <a:ext cx="4788177" cy="3338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45" y="273819"/>
            <a:ext cx="4841328" cy="28796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45" y="3240637"/>
            <a:ext cx="4841328" cy="333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0" y="0"/>
            <a:ext cx="12191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Средства дорожного фонда Дзержинского СП в 2019 году, тыс. руб.</a:t>
            </a:r>
          </a:p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Дорожный фонд Дзержинского с/п.</a:t>
            </a:r>
            <a:endParaRPr lang="ru-RU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52118221"/>
              </p:ext>
            </p:extLst>
          </p:nvPr>
        </p:nvGraphicFramePr>
        <p:xfrm>
          <a:off x="914401" y="1015664"/>
          <a:ext cx="9770164" cy="5653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242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690062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Распределение расходов финансовых средств по улицам и дворовым территориям </a:t>
            </a:r>
          </a:p>
        </p:txBody>
      </p:sp>
    </p:spTree>
    <p:extLst>
      <p:ext uri="{BB962C8B-B14F-4D97-AF65-F5344CB8AC3E}">
        <p14:creationId xmlns:p14="http://schemas.microsoft.com/office/powerpoint/2010/main" val="23344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4524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846035"/>
              </p:ext>
            </p:extLst>
          </p:nvPr>
        </p:nvGraphicFramePr>
        <p:xfrm>
          <a:off x="509711" y="2117291"/>
          <a:ext cx="11073183" cy="37961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9900">
                  <a:extLst>
                    <a:ext uri="{9D8B030D-6E8A-4147-A177-3AD203B41FA5}">
                      <a16:colId xmlns="" xmlns:a16="http://schemas.microsoft.com/office/drawing/2014/main" val="1560012854"/>
                    </a:ext>
                  </a:extLst>
                </a:gridCol>
                <a:gridCol w="1104612">
                  <a:extLst>
                    <a:ext uri="{9D8B030D-6E8A-4147-A177-3AD203B41FA5}">
                      <a16:colId xmlns="" xmlns:a16="http://schemas.microsoft.com/office/drawing/2014/main" val="818112618"/>
                    </a:ext>
                  </a:extLst>
                </a:gridCol>
                <a:gridCol w="852131">
                  <a:extLst>
                    <a:ext uri="{9D8B030D-6E8A-4147-A177-3AD203B41FA5}">
                      <a16:colId xmlns="" xmlns:a16="http://schemas.microsoft.com/office/drawing/2014/main" val="2926991124"/>
                    </a:ext>
                  </a:extLst>
                </a:gridCol>
                <a:gridCol w="1791051">
                  <a:extLst>
                    <a:ext uri="{9D8B030D-6E8A-4147-A177-3AD203B41FA5}">
                      <a16:colId xmlns="" xmlns:a16="http://schemas.microsoft.com/office/drawing/2014/main" val="3396277660"/>
                    </a:ext>
                  </a:extLst>
                </a:gridCol>
                <a:gridCol w="1742903">
                  <a:extLst>
                    <a:ext uri="{9D8B030D-6E8A-4147-A177-3AD203B41FA5}">
                      <a16:colId xmlns="" xmlns:a16="http://schemas.microsoft.com/office/drawing/2014/main" val="2876513034"/>
                    </a:ext>
                  </a:extLst>
                </a:gridCol>
                <a:gridCol w="1452586">
                  <a:extLst>
                    <a:ext uri="{9D8B030D-6E8A-4147-A177-3AD203B41FA5}">
                      <a16:colId xmlns="" xmlns:a16="http://schemas.microsoft.com/office/drawing/2014/main" val="642016461"/>
                    </a:ext>
                  </a:extLst>
                </a:gridCol>
              </a:tblGrid>
              <a:tr h="11388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руб.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Областного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Местного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75999912"/>
                  </a:ext>
                </a:extLst>
              </a:tr>
              <a:tr h="26573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автодороги общего пользования местного значения по улице Новая (участок от дома № 2 до пересечения с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ул.Лужская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в п. Дзержинского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Лужского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 Ленинградской области 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0,117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641 700,00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511 700,00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130 000,00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09219728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00130" y="91605"/>
            <a:ext cx="78850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0" hangingPunct="0"/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финансовых средств по улицам и дворовым территориям</a:t>
            </a:r>
            <a:endParaRPr lang="ru-RU" altLang="ru-RU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838" y="0"/>
            <a:ext cx="12302838" cy="761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0" y="5784"/>
            <a:ext cx="1219199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Исполнение бюджета за 2019 год. Налоговые и неналоговые доходы</a:t>
            </a:r>
            <a:endParaRPr lang="ru-RU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883122"/>
              </p:ext>
            </p:extLst>
          </p:nvPr>
        </p:nvGraphicFramePr>
        <p:xfrm>
          <a:off x="465513" y="938766"/>
          <a:ext cx="10914611" cy="55700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381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112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54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05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6916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2336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Доходы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Утверждено в бюджете на </a:t>
                      </a: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2019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год тыс. руб.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Фактическое исполнение бюджета за </a:t>
                      </a: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2019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год тыс. руб.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Утверждено в бюджете на </a:t>
                      </a: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2020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год тыс. руб.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15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НАЛОГОВЫЕ И НЕНАЛОГОВЫЕ ДОХОДЫ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10212,3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9936,2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9552,1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0550191"/>
                  </a:ext>
                </a:extLst>
              </a:tr>
              <a:tr h="23625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Налог на доходы физических лиц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2057,0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2345,0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2080, 0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625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Налог на имущество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238,1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222,0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625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Земельный налог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4261,0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4442,5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4227,0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625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Государственная пошлина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714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Доходы от уплаты акцизов на дизельное топливо, автомобильный бензин, моторные масла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1155,1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1320,0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1356,9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410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Доходы от продажи материальных и нематериальных активов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625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Доход от продажи земли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410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Доходы от сдачи в аренду имущества составляющего казну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1400,0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786,3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410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Прочие доходы от использования имущества (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соцнайм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640,0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349,9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708,2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6410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Доходы от оказания платных услуг и компенсации затрат государства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143,5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625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Прочие неналоговые доходы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306,2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306,2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6410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Прочие доходы от компенсации затрат бюджетов сельских поселений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20" marR="58420" marT="9525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75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666"/>
            <a:ext cx="12192000" cy="704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27243" y="1465229"/>
            <a:ext cx="69375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Федеральные </a:t>
            </a:r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и областные целевые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21585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589" y="-53249"/>
            <a:ext cx="14382677" cy="814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3352" y="143326"/>
            <a:ext cx="4368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Тип К-6 (лодочка)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-589" r="10121" b="25321"/>
          <a:stretch/>
        </p:blipFill>
        <p:spPr>
          <a:xfrm>
            <a:off x="6137379" y="2415311"/>
            <a:ext cx="5597421" cy="4304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851211"/>
            <a:ext cx="5920415" cy="45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35" y="429701"/>
            <a:ext cx="5181222" cy="29103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2" y="1495010"/>
            <a:ext cx="5780116" cy="38679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35" y="3429000"/>
            <a:ext cx="5181222" cy="319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748" y="-1"/>
            <a:ext cx="1255974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81330" y="-1"/>
            <a:ext cx="3001618" cy="95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К-8</a:t>
            </a:r>
            <a:endParaRPr lang="ru-RU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97" t="-2512" r="19611" b="-1865"/>
          <a:stretch/>
        </p:blipFill>
        <p:spPr>
          <a:xfrm>
            <a:off x="4108335" y="1331844"/>
            <a:ext cx="7754073" cy="49165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827"/>
            <a:ext cx="5607541" cy="470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1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1295" y="0"/>
            <a:ext cx="15216809" cy="853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2065"/>
            <a:ext cx="5638801" cy="47563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70982" y="-143717"/>
            <a:ext cx="46152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Контейнеры заглубленного типа 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77" t="-2847" r="16077" b="2847"/>
          <a:stretch/>
        </p:blipFill>
        <p:spPr>
          <a:xfrm>
            <a:off x="5179461" y="1335009"/>
            <a:ext cx="6548675" cy="491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7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7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140" y="0"/>
            <a:ext cx="13815391" cy="837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727"/>
            <a:ext cx="8113443" cy="5721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30" t="-42319" r="9930" b="42319"/>
          <a:stretch/>
        </p:blipFill>
        <p:spPr>
          <a:xfrm>
            <a:off x="3690886" y="-2375454"/>
            <a:ext cx="8408194" cy="71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627063" y="2644775"/>
            <a:ext cx="1093787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4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sz="6600" dirty="0" smtClean="0"/>
              <a:t>Подготовка к отопительному сезону</a:t>
            </a:r>
            <a:endParaRPr lang="ru-RU" sz="6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0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5" y="556367"/>
            <a:ext cx="5377560" cy="38473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20" y="2419005"/>
            <a:ext cx="5385872" cy="389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567570" y="2373739"/>
            <a:ext cx="10937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4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/>
              <a:t>Борьба с борщевиком Сосновского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56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12977946" cy="760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34840"/>
              </p:ext>
            </p:extLst>
          </p:nvPr>
        </p:nvGraphicFramePr>
        <p:xfrm>
          <a:off x="3892808" y="1642532"/>
          <a:ext cx="2880525" cy="16933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2917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87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9333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4650" marR="6465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4650" marR="6465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04413569"/>
              </p:ext>
            </p:extLst>
          </p:nvPr>
        </p:nvGraphicFramePr>
        <p:xfrm>
          <a:off x="841890" y="268960"/>
          <a:ext cx="10896600" cy="615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49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5784"/>
            <a:ext cx="12191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Исполнение бюджета за 2019 год. Безвозмездные поступления, тыс. руб.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999611"/>
              </p:ext>
            </p:extLst>
          </p:nvPr>
        </p:nvGraphicFramePr>
        <p:xfrm>
          <a:off x="473824" y="698925"/>
          <a:ext cx="11197243" cy="5874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437">
                  <a:extLst>
                    <a:ext uri="{9D8B030D-6E8A-4147-A177-3AD203B41FA5}">
                      <a16:colId xmlns="" xmlns:a16="http://schemas.microsoft.com/office/drawing/2014/main" val="2016445290"/>
                    </a:ext>
                  </a:extLst>
                </a:gridCol>
                <a:gridCol w="72174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0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40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25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550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Утверждено в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бюджете на 2019 год тыс.руб.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Фактическое исполнение бюджета на 2019 год тыс.руб.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Утверждено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в бюджете на 2020 год тыс.руб.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0461923"/>
                  </a:ext>
                </a:extLst>
              </a:tr>
              <a:tr h="2159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ПОСТУПЛЕНИЯ, всего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83081,5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36599,8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18116,1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из областного и районного фонда поддержки на выравнивание бюджетной обеспеченности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12801,3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12801,3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13501,4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3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образований на обеспечение мероприятий по модернизации систем коммунальной инфраструктуры за счет средств, поступивших от  государственной корпорации-Фонда содействия реформированию жилищно-коммунального хозяйства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14025,2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14025,2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государственных программ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субъектов Российской Федерации и муниципальных программ формирования современной городской среды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40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бюджетам муниципальных образований на обеспечение мероприятий по переселению граждан из аварийного жилищного фонда с учетом необходимости развития мало этажного жилищного строительства, за счет средств, поступивших от государственной корпорации- фонда содействия  по реформированию жилищно-коммунального хозяйства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8849,0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8222,0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3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сельских поселений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малоэжтажного жилищного строительства, за счет средств бюджетов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4698,6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4417,3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2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Субсидии бюджетам сельских поселений на реализацию мероприятий по устойчивому развитию сельских территорий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2670,9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2670,9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5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Субвенции по первичному воинскому учету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278,3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278,3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5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Субвенции на выполнение передаваемых полномочий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2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Субсидии бюджетам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на осуществление дорожной деятельности в отношении  автомобильных дорог общего пользования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511,7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511,7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504,2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29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Прочие субсидии бюджетам сельских поселений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28294,8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28894,8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5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Иные межбюджетные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трансферты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7183,2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7137,2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5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Прочие безвозмездные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поступления в бюджеты сельских поселений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5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93293,8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91791,4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27668,2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4252" marR="34252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56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19243" y="315496"/>
            <a:ext cx="1093787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Реализация областного закона от 15.01.2018 г. № </a:t>
            </a:r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-оз </a:t>
            </a:r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«О содействии </a:t>
            </a: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участию населения в осуществлении местного самоуправления в иных формах на территориях административных центров муниципальных образований Ленинградской области»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1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98" y="1479665"/>
            <a:ext cx="4365451" cy="45475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2" y="1479665"/>
            <a:ext cx="4447309" cy="45475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5350" y="648879"/>
            <a:ext cx="3117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работ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15009" y="679656"/>
            <a:ext cx="4041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работ 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27467" cy="745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43000" y="524932"/>
            <a:ext cx="997373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областного закона от 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28.12.2018 </a:t>
            </a: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№ 147-ОЗ </a:t>
            </a: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области»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09" y="960431"/>
            <a:ext cx="3844294" cy="5535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14" y="960431"/>
            <a:ext cx="3990109" cy="55359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2384" y="249383"/>
            <a:ext cx="10981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дворовой территории в дер. Бор, постройка сараев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9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835" y="0"/>
            <a:ext cx="130003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50234" y="1021210"/>
            <a:ext cx="106878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рамках грантовой поддержки местных инициатив граждан, проживающих в сельской местности  проведено благоустройство общественной территории в дер.Торошковичи пер.Торговый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78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7" y="1104069"/>
            <a:ext cx="6109855" cy="54636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9641" y="3920070"/>
            <a:ext cx="3842775" cy="2647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43" y="1104069"/>
            <a:ext cx="3842775" cy="26132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49655" y="148587"/>
            <a:ext cx="776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Торошковичи переулок Торговый 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3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67" y="-181786"/>
            <a:ext cx="12871175" cy="755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96733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 природного газа </a:t>
            </a:r>
            <a:endParaRPr lang="ru-RU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6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9" y="685455"/>
            <a:ext cx="6995491" cy="57276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38" y="685455"/>
            <a:ext cx="4386469" cy="3289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38" y="3975307"/>
            <a:ext cx="4386469" cy="243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935176" y="2804779"/>
            <a:ext cx="10937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Демография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0" y="0"/>
            <a:ext cx="12751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Население Дзержинского сельского поселения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01.01.2020 г.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506522"/>
              </p:ext>
            </p:extLst>
          </p:nvPr>
        </p:nvGraphicFramePr>
        <p:xfrm>
          <a:off x="218660" y="685799"/>
          <a:ext cx="11767932" cy="5824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877">
                  <a:extLst>
                    <a:ext uri="{9D8B030D-6E8A-4147-A177-3AD203B41FA5}">
                      <a16:colId xmlns="" xmlns:a16="http://schemas.microsoft.com/office/drawing/2014/main" val="592603066"/>
                    </a:ext>
                  </a:extLst>
                </a:gridCol>
                <a:gridCol w="4767668">
                  <a:extLst>
                    <a:ext uri="{9D8B030D-6E8A-4147-A177-3AD203B41FA5}">
                      <a16:colId xmlns="" xmlns:a16="http://schemas.microsoft.com/office/drawing/2014/main" val="1602315583"/>
                    </a:ext>
                  </a:extLst>
                </a:gridCol>
                <a:gridCol w="1575283">
                  <a:extLst>
                    <a:ext uri="{9D8B030D-6E8A-4147-A177-3AD203B41FA5}">
                      <a16:colId xmlns="" xmlns:a16="http://schemas.microsoft.com/office/drawing/2014/main" val="3469322645"/>
                    </a:ext>
                  </a:extLst>
                </a:gridCol>
                <a:gridCol w="2758234">
                  <a:extLst>
                    <a:ext uri="{9D8B030D-6E8A-4147-A177-3AD203B41FA5}">
                      <a16:colId xmlns="" xmlns:a16="http://schemas.microsoft.com/office/drawing/2014/main" val="3629972724"/>
                    </a:ext>
                  </a:extLst>
                </a:gridCol>
                <a:gridCol w="2223870">
                  <a:extLst>
                    <a:ext uri="{9D8B030D-6E8A-4147-A177-3AD203B41FA5}">
                      <a16:colId xmlns="" xmlns:a16="http://schemas.microsoft.com/office/drawing/2014/main" val="296724989"/>
                    </a:ext>
                  </a:extLst>
                </a:gridCol>
              </a:tblGrid>
              <a:tr h="297583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сельского или городского поселения, населенных пунктов.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численность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34594995"/>
                  </a:ext>
                </a:extLst>
              </a:tr>
              <a:tr h="596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 зарегистрированных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временно зарегистрированных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458318243"/>
                  </a:ext>
                </a:extLst>
              </a:tr>
              <a:tr h="264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Бор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366890808"/>
                  </a:ext>
                </a:extLst>
              </a:tr>
              <a:tr h="269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 отдыха «Боровое»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1271926934"/>
                  </a:ext>
                </a:extLst>
              </a:tr>
              <a:tr h="269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Дзержинского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267990501"/>
                  </a:ext>
                </a:extLst>
              </a:tr>
              <a:tr h="264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Естомичи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3276328052"/>
                  </a:ext>
                </a:extLst>
              </a:tr>
              <a:tr h="264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Романщина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3191680021"/>
                  </a:ext>
                </a:extLst>
              </a:tr>
              <a:tr h="264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Чеголи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3217315269"/>
                  </a:ext>
                </a:extLst>
              </a:tr>
              <a:tr h="269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Солнцев Берег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132011652"/>
                  </a:ext>
                </a:extLst>
              </a:tr>
              <a:tr h="264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Герцена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2423961046"/>
                  </a:ext>
                </a:extLst>
              </a:tr>
              <a:tr h="264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Заозерье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2170965170"/>
                  </a:ext>
                </a:extLst>
              </a:tr>
              <a:tr h="269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Новое Село-1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1787734708"/>
                  </a:ext>
                </a:extLst>
              </a:tr>
              <a:tr h="269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Новое-Село -2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3411043223"/>
                  </a:ext>
                </a:extLst>
              </a:tr>
              <a:tr h="269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Петровские Бабы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589668192"/>
                  </a:ext>
                </a:extLst>
              </a:tr>
              <a:tr h="264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дер.Ручьи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1677711995"/>
                  </a:ext>
                </a:extLst>
              </a:tr>
              <a:tr h="264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дер.Стрешево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271085252"/>
                  </a:ext>
                </a:extLst>
              </a:tr>
              <a:tr h="269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Торошковичи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3026603201"/>
                  </a:ext>
                </a:extLst>
              </a:tr>
              <a:tr h="2690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Филимонова Горка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139867916"/>
                  </a:ext>
                </a:extLst>
              </a:tr>
              <a:tr h="2645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Щегоща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3908684169"/>
                  </a:ext>
                </a:extLst>
              </a:tr>
              <a:tr h="3967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3138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60" marR="42360" marT="0" marB="0"/>
                </a:tc>
                <a:extLst>
                  <a:ext uri="{0D108BD9-81ED-4DB2-BD59-A6C34878D82A}">
                    <a16:rowId xmlns="" xmlns:a16="http://schemas.microsoft.com/office/drawing/2014/main" val="252859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5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431" y="0"/>
            <a:ext cx="136285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-625149" y="0"/>
            <a:ext cx="1291028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Источники поступления финансовых средств в 2019 г., тыс. руб.</a:t>
            </a:r>
            <a:endParaRPr lang="ru-RU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550669"/>
              </p:ext>
            </p:extLst>
          </p:nvPr>
        </p:nvGraphicFramePr>
        <p:xfrm>
          <a:off x="1110500" y="828012"/>
          <a:ext cx="9115425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Документ" r:id="rId4" imgW="9584644" imgH="6404919" progId="Word.Document.12">
                  <p:embed/>
                </p:oleObj>
              </mc:Choice>
              <mc:Fallback>
                <p:oleObj name="Документ" r:id="rId4" imgW="9584644" imgH="640491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0500" y="828012"/>
                        <a:ext cx="9115425" cy="6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627063" y="2644775"/>
            <a:ext cx="10937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Культурно-массовые мероприятия в Дзержинском СП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6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1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0" y="-1376"/>
            <a:ext cx="12191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Состав участников мероприятий по количеству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6287" y="2136338"/>
            <a:ext cx="106249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2019 год проведено 96 мероприятий, в которых приняли участие 3282 человек, данные мероприятия включали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 мероприятий для молодежи от 14 до 35 лет, количество человек 472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algn="ctr">
              <a:spcAft>
                <a:spcPts val="0"/>
              </a:spcAft>
            </a:pP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 мероприятия для детей до 14 лет, 1089 человек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algn="ctr">
              <a:spcAft>
                <a:spcPts val="0"/>
              </a:spcAft>
            </a:pP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 Традиционные праздники (фольклорные, народные), 350 человек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algn="ctr">
              <a:spcAft>
                <a:spcPts val="0"/>
              </a:spcAft>
            </a:pP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23 Прочие мероприятия, численность присутствовавших 1371 человек.</a:t>
            </a:r>
            <a:endParaRPr lang="ru-RU" sz="24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467139"/>
            <a:ext cx="7067892" cy="61346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85" y="467139"/>
            <a:ext cx="3937760" cy="2956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65" y="3679717"/>
            <a:ext cx="3892080" cy="292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5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948" y="0"/>
            <a:ext cx="131693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85" y="983974"/>
            <a:ext cx="5189575" cy="44752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650" y="983974"/>
            <a:ext cx="5557796" cy="44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9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627063" y="2644775"/>
            <a:ext cx="10937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Акция «Бессмертный полк»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28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607024" cy="44236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09" y="2452223"/>
            <a:ext cx="6580391" cy="44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-3249198" y="575247"/>
            <a:ext cx="10937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84580" y="2470128"/>
            <a:ext cx="58088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Туристический слёт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1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-3249198" y="575247"/>
            <a:ext cx="10937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6" y="2228592"/>
            <a:ext cx="4909929" cy="3558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7" y="3050771"/>
            <a:ext cx="5462773" cy="3472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46" y="349135"/>
            <a:ext cx="5338145" cy="35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2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-48418" y="0"/>
            <a:ext cx="12240417" cy="686136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Планы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администрации Дзержинского сельского поселения на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Font typeface="+mj-lt"/>
              <a:buAutoNum type="arabicPeriod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Обработка от борщевика Сосновского в 2020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новых контейнерных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 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Благоустройство общественной зоны по адресу: д. Торошковичи, Торговая площадь, пер. Торговый, д.3, в рамках национального проекта «Комфортная городская среда», проживающих в сельской местности. Грант предоставит комитет по АПК.</a:t>
            </a:r>
          </a:p>
          <a:p>
            <a:pPr lvl="0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147-ОЗ будет проведено: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-ограждение нового гражданского кладбища в дер. Торошковичи;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благоустройство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пожарного водоема в дер. Романщина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3-ОЗ будет проведено: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комплекс мероприятий по организации безопасности дорожного движения на территории пос. Дзержинского (разметка дорог Центральная и Лужская, освещение и ограждение ул. Лужская)</a:t>
            </a:r>
          </a:p>
          <a:p>
            <a:pPr lvl="0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Благоустройство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зоны по адресу: пос. Дзержинского, ул. Лужская, д. 4 и пер. Октябрьский д. 1 и д. 3 в рамках грантовой поддержки местных инициатив граждан, проживающих в сельской местности. Грант предоставит комитет по АПК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Ремонт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 дорог: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пос. Дзержинского – ул. Центральная;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пос. Дзержинского – участок дороги по ул. Липовая;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дер. Торошковичи – участок дороги ул. Благодатная;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пос. Герцена – участок дороги ул. Дорожная.</a:t>
            </a:r>
          </a:p>
          <a:p>
            <a:pPr lvl="0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Устройство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детской площадки в деревне Торошковичи у дома № 2 по ул. Новая.</a:t>
            </a:r>
          </a:p>
          <a:p>
            <a:pPr lvl="0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Разработка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планировки территории, расположенной в восточной части п. Дзержинского (квартал застройки). </a:t>
            </a:r>
          </a:p>
          <a:p>
            <a:pPr lvl="0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Прокладка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ГВС в пос. Дзержинского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7063" y="3013075"/>
            <a:ext cx="109378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lang="ru-RU" sz="7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0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0" y="0"/>
            <a:ext cx="121919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Исполнение расходной части бюджета в 2019 г., тыс. руб.</a:t>
            </a:r>
            <a:endParaRPr lang="ru-RU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155505"/>
              </p:ext>
            </p:extLst>
          </p:nvPr>
        </p:nvGraphicFramePr>
        <p:xfrm>
          <a:off x="1147156" y="1075678"/>
          <a:ext cx="9676015" cy="53417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8050">
                  <a:extLst>
                    <a:ext uri="{9D8B030D-6E8A-4147-A177-3AD203B41FA5}">
                      <a16:colId xmlns="" xmlns:a16="http://schemas.microsoft.com/office/drawing/2014/main" val="3407149484"/>
                    </a:ext>
                  </a:extLst>
                </a:gridCol>
                <a:gridCol w="1124113">
                  <a:extLst>
                    <a:ext uri="{9D8B030D-6E8A-4147-A177-3AD203B41FA5}">
                      <a16:colId xmlns="" xmlns:a16="http://schemas.microsoft.com/office/drawing/2014/main" val="2370113008"/>
                    </a:ext>
                  </a:extLst>
                </a:gridCol>
                <a:gridCol w="1694815">
                  <a:extLst>
                    <a:ext uri="{9D8B030D-6E8A-4147-A177-3AD203B41FA5}">
                      <a16:colId xmlns="" xmlns:a16="http://schemas.microsoft.com/office/drawing/2014/main" val="2317047622"/>
                    </a:ext>
                  </a:extLst>
                </a:gridCol>
                <a:gridCol w="1363166">
                  <a:extLst>
                    <a:ext uri="{9D8B030D-6E8A-4147-A177-3AD203B41FA5}">
                      <a16:colId xmlns="" xmlns:a16="http://schemas.microsoft.com/office/drawing/2014/main" val="3389502822"/>
                    </a:ext>
                  </a:extLst>
                </a:gridCol>
                <a:gridCol w="3755871">
                  <a:extLst>
                    <a:ext uri="{9D8B030D-6E8A-4147-A177-3AD203B41FA5}">
                      <a16:colId xmlns="" xmlns:a16="http://schemas.microsoft.com/office/drawing/2014/main" val="2710104099"/>
                    </a:ext>
                  </a:extLst>
                </a:gridCol>
              </a:tblGrid>
              <a:tr h="8032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Расходы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План 2019 год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Фактически расходов на 01.01.2019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% исполнения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Пояснение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extLst>
                  <a:ext uri="{0D108BD9-81ED-4DB2-BD59-A6C34878D82A}">
                    <a16:rowId xmlns="" xmlns:a16="http://schemas.microsoft.com/office/drawing/2014/main" val="1185679871"/>
                  </a:ext>
                </a:extLst>
              </a:tr>
              <a:tr h="201446"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extLst>
                  <a:ext uri="{0D108BD9-81ED-4DB2-BD59-A6C34878D82A}">
                    <a16:rowId xmlns="" xmlns:a16="http://schemas.microsoft.com/office/drawing/2014/main" val="1198788350"/>
                  </a:ext>
                </a:extLst>
              </a:tr>
              <a:tr h="4561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Заработная плата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5211,7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5063,5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97,2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marL="2286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з/п, оплата взносов, транспортные услуги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extLst>
                  <a:ext uri="{0D108BD9-81ED-4DB2-BD59-A6C34878D82A}">
                    <a16:rowId xmlns="" xmlns:a16="http://schemas.microsoft.com/office/drawing/2014/main" val="3389802498"/>
                  </a:ext>
                </a:extLst>
              </a:tr>
              <a:tr h="1041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Другие общегосударственные расходы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786,8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672,0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85,4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Содержание сайта, Лужская правда, услуги юриста, оплата договоров подряда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extLst>
                  <a:ext uri="{0D108BD9-81ED-4DB2-BD59-A6C34878D82A}">
                    <a16:rowId xmlns="" xmlns:a16="http://schemas.microsoft.com/office/drawing/2014/main" val="1512918915"/>
                  </a:ext>
                </a:extLst>
              </a:tr>
              <a:tr h="5602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Жилищное хозяйство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15772,0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14815,2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93,9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Оплата кап. ремонта, ремонт квартиры д. Торошковичи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extLst>
                  <a:ext uri="{0D108BD9-81ED-4DB2-BD59-A6C34878D82A}">
                    <a16:rowId xmlns="" xmlns:a16="http://schemas.microsoft.com/office/drawing/2014/main" val="3709085177"/>
                  </a:ext>
                </a:extLst>
              </a:tr>
              <a:tr h="6842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Коммунальное хозяйство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41335,0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41280,5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99,9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Строительство котельной д. Торошковичи, демонтаж тепловых сетей в п. Дзержинского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extLst>
                  <a:ext uri="{0D108BD9-81ED-4DB2-BD59-A6C34878D82A}">
                    <a16:rowId xmlns="" xmlns:a16="http://schemas.microsoft.com/office/drawing/2014/main" val="1604786377"/>
                  </a:ext>
                </a:extLst>
              </a:tr>
              <a:tr h="6842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Благоустройство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16071,1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15282,8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95,1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Вывоз мусора, борщевик, оплата договоров подряда, озеленение, спил деревьев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extLst>
                  <a:ext uri="{0D108BD9-81ED-4DB2-BD59-A6C34878D82A}">
                    <a16:rowId xmlns="" xmlns:a16="http://schemas.microsoft.com/office/drawing/2014/main" val="3493589138"/>
                  </a:ext>
                </a:extLst>
              </a:tr>
              <a:tr h="5602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Культура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6579,1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6203,5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94,3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з/п, взносы, договора подряда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extLst>
                  <a:ext uri="{0D108BD9-81ED-4DB2-BD59-A6C34878D82A}">
                    <a16:rowId xmlns="" xmlns:a16="http://schemas.microsoft.com/office/drawing/2014/main" val="251658485"/>
                  </a:ext>
                </a:extLst>
              </a:tr>
              <a:tr h="3508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Физкультура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2131,9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2072,3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97,2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з/п, взносы, договора подряда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878" marR="55878" marT="0" marB="0"/>
                </a:tc>
                <a:extLst>
                  <a:ext uri="{0D108BD9-81ED-4DB2-BD59-A6C34878D82A}">
                    <a16:rowId xmlns="" xmlns:a16="http://schemas.microsoft.com/office/drawing/2014/main" val="377912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73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768380" y="1833198"/>
            <a:ext cx="109378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ЖКХ, коммунальное хозяйство и благоустройство территории</a:t>
            </a:r>
            <a:endParaRPr lang="ru-RU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0" y="0"/>
            <a:ext cx="12191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График капитального ремонта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МКД на 2020-2021 год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z="1000" smtClean="0"/>
              <a:pPr>
                <a:defRPr/>
              </a:pPr>
              <a:t>7</a:t>
            </a:fld>
            <a:endParaRPr lang="ru-RU" sz="100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809962"/>
              </p:ext>
            </p:extLst>
          </p:nvPr>
        </p:nvGraphicFramePr>
        <p:xfrm>
          <a:off x="1105593" y="608650"/>
          <a:ext cx="9792392" cy="59540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195">
                  <a:extLst>
                    <a:ext uri="{9D8B030D-6E8A-4147-A177-3AD203B41FA5}">
                      <a16:colId xmlns="" xmlns:a16="http://schemas.microsoft.com/office/drawing/2014/main" val="3957461992"/>
                    </a:ext>
                  </a:extLst>
                </a:gridCol>
                <a:gridCol w="4698837">
                  <a:extLst>
                    <a:ext uri="{9D8B030D-6E8A-4147-A177-3AD203B41FA5}">
                      <a16:colId xmlns="" xmlns:a16="http://schemas.microsoft.com/office/drawing/2014/main" val="2475072029"/>
                    </a:ext>
                  </a:extLst>
                </a:gridCol>
                <a:gridCol w="4673360">
                  <a:extLst>
                    <a:ext uri="{9D8B030D-6E8A-4147-A177-3AD203B41FA5}">
                      <a16:colId xmlns="" xmlns:a16="http://schemas.microsoft.com/office/drawing/2014/main" val="3914134993"/>
                    </a:ext>
                  </a:extLst>
                </a:gridCol>
              </a:tblGrid>
              <a:tr h="400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 п/п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многоквартирного дома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 anchor="ctr"/>
                </a:tc>
                <a:extLst>
                  <a:ext uri="{0D108BD9-81ED-4DB2-BD59-A6C34878D82A}">
                    <a16:rowId xmlns="" xmlns:a16="http://schemas.microsoft.com/office/drawing/2014/main" val="3110716041"/>
                  </a:ext>
                </a:extLst>
              </a:tr>
              <a:tr h="232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Бор, ул. Новая, д. 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ХВС, подвал,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1265034442"/>
                  </a:ext>
                </a:extLst>
              </a:tr>
              <a:tr h="232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Бор, ул. Новая, д. 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подвал,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1414227196"/>
                  </a:ext>
                </a:extLst>
              </a:tr>
              <a:tr h="232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Бор, ул. Новая, д. 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Электрика, ХВС, подвал,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320716061"/>
                  </a:ext>
                </a:extLst>
              </a:tr>
              <a:tr h="232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Заозерье, пер. Полевой, д. 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Электрика, подвал,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846018356"/>
                  </a:ext>
                </a:extLst>
              </a:tr>
              <a:tr h="232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Торошковичи, ул. Козлова, д. 13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подвал,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2987175692"/>
                  </a:ext>
                </a:extLst>
              </a:tr>
              <a:tr h="232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 Торошковичи, ул. Козлова, д. 91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подвал,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1715177278"/>
                  </a:ext>
                </a:extLst>
              </a:tr>
              <a:tr h="4653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Дзержинского, ул. Лужская, д. 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подвал, (подъезд СМР),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577144268"/>
                  </a:ext>
                </a:extLst>
              </a:tr>
              <a:tr h="3303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Дзержинского, ул. Лужская, д. 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Крыша, подвал, фасад, (подъезд СМР),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3277698966"/>
                  </a:ext>
                </a:extLst>
              </a:tr>
              <a:tr h="4653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Дзержинского, ул. Лужская, д. 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Электрика, ТС, ХВС, ГВС, подвал, фасад, (подъезд СМР),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93506446"/>
                  </a:ext>
                </a:extLst>
              </a:tr>
              <a:tr h="3303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Дзержинского, ул. Новая, д. 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Электрика, подвал, фасад, (подъезд СМР),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3523085405"/>
                  </a:ext>
                </a:extLst>
              </a:tr>
              <a:tr h="3303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Дзержинского, ул. Новая, д. 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Крыша, подвал, фасад, (подъезд СМР),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600731124"/>
                  </a:ext>
                </a:extLst>
              </a:tr>
              <a:tr h="4653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Дзержинского, ул. Парковая, д. 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подвал, подъезд СМР,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Электрика, ПИР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1465138328"/>
                  </a:ext>
                </a:extLst>
              </a:tr>
              <a:tr h="4653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Дзержинского, ул. Центральная, д. 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подвал, подъезд СМР,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Электрика, ПИР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3417378640"/>
                  </a:ext>
                </a:extLst>
              </a:tr>
              <a:tr h="3303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Дзержинского, ул. Центральная, д. 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подвал, Электрика, ПИР.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867130891"/>
                  </a:ext>
                </a:extLst>
              </a:tr>
              <a:tr h="3303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Дзержинского, ул. Центральная, д. 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подвал, подъезд СМР, Электрика, ПИР.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3079316554"/>
                  </a:ext>
                </a:extLst>
              </a:tr>
              <a:tr h="4653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Дзержинского, ул. Школьная, д. 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подвал, подъезд СМР,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Электрика, ПИР.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359" marR="57359" marT="0" marB="0"/>
                </a:tc>
                <a:extLst>
                  <a:ext uri="{0D108BD9-81ED-4DB2-BD59-A6C34878D82A}">
                    <a16:rowId xmlns="" xmlns:a16="http://schemas.microsoft.com/office/drawing/2014/main" val="1866567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5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627063" y="2274888"/>
            <a:ext cx="10937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2018-2022 годы запланировано </a:t>
            </a: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благоустройство: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8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01F96-3FF1-4487-B368-65CCF6D8807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314366"/>
              </p:ext>
            </p:extLst>
          </p:nvPr>
        </p:nvGraphicFramePr>
        <p:xfrm>
          <a:off x="1429789" y="584795"/>
          <a:ext cx="8254538" cy="24410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49148">
                  <a:extLst>
                    <a:ext uri="{9D8B030D-6E8A-4147-A177-3AD203B41FA5}">
                      <a16:colId xmlns="" xmlns:a16="http://schemas.microsoft.com/office/drawing/2014/main" val="2813529051"/>
                    </a:ext>
                  </a:extLst>
                </a:gridCol>
                <a:gridCol w="7505390">
                  <a:extLst>
                    <a:ext uri="{9D8B030D-6E8A-4147-A177-3AD203B41FA5}">
                      <a16:colId xmlns="" xmlns:a16="http://schemas.microsoft.com/office/drawing/2014/main" val="3821417096"/>
                    </a:ext>
                  </a:extLst>
                </a:gridCol>
              </a:tblGrid>
              <a:tr h="403892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п/п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объекта, адрес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10926259"/>
                  </a:ext>
                </a:extLst>
              </a:tr>
              <a:tr h="407429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пос. Дзержинского Торговая площадь по ул. Центральная: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между д.5. по ул. Центральная и магазином № 1 по ул. Центральная.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97337516"/>
                  </a:ext>
                </a:extLst>
              </a:tr>
              <a:tr h="203715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пос. Дзержинского, сквер между д.4 по ул. Лужская и д. 3 и д. 1 по пер. Октябрьский.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011036484"/>
                  </a:ext>
                </a:extLst>
              </a:tr>
              <a:tr h="203715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дер. Торошковичи, Мемориал между пер. Школьным и пер. Торговым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66746303"/>
                  </a:ext>
                </a:extLst>
              </a:tr>
              <a:tr h="203715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дер. Торошковичи, площадь у торгового центра пер. Торговый, д.3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2672374"/>
                  </a:ext>
                </a:extLst>
              </a:tr>
              <a:tr h="203715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дер. Торошковичи, ул. Новая, напротив д.1  д.2( тренажерная и спортивная площадки)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42929948"/>
                  </a:ext>
                </a:extLst>
              </a:tr>
              <a:tr h="407429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дер. Торошковичи, от детской площадки включая  каток и сквер От д.1 по ул. Новая, по пер. Школьному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37117506"/>
                  </a:ext>
                </a:extLst>
              </a:tr>
              <a:tr h="203715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дер. </a:t>
                      </a:r>
                      <a:r>
                        <a:rPr lang="ru-RU" sz="1200" dirty="0" smtClean="0">
                          <a:effectLst/>
                        </a:rPr>
                        <a:t> Торошковичи</a:t>
                      </a:r>
                      <a:r>
                        <a:rPr lang="ru-RU" sz="1200" dirty="0">
                          <a:effectLst/>
                        </a:rPr>
                        <a:t>, территория пер. Школьный от контейнерной площадки до стадиона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965359069"/>
                  </a:ext>
                </a:extLst>
              </a:tr>
              <a:tr h="203715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пос. Дзержинского, сквер между д.3 по ул. Парковая и д. 4  по ул. Центральная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18317943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79993"/>
              </p:ext>
            </p:extLst>
          </p:nvPr>
        </p:nvGraphicFramePr>
        <p:xfrm>
          <a:off x="1429790" y="3869694"/>
          <a:ext cx="8254538" cy="252279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39588">
                  <a:extLst>
                    <a:ext uri="{9D8B030D-6E8A-4147-A177-3AD203B41FA5}">
                      <a16:colId xmlns="" xmlns:a16="http://schemas.microsoft.com/office/drawing/2014/main" val="3199939361"/>
                    </a:ext>
                  </a:extLst>
                </a:gridCol>
                <a:gridCol w="7514950">
                  <a:extLst>
                    <a:ext uri="{9D8B030D-6E8A-4147-A177-3AD203B41FA5}">
                      <a16:colId xmlns="" xmlns:a16="http://schemas.microsoft.com/office/drawing/2014/main" val="4140226491"/>
                    </a:ext>
                  </a:extLst>
                </a:gridCol>
              </a:tblGrid>
              <a:tr h="229200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п/п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объекта, адрес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98948199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пос. Дзержинского, ул. Лужская д.4,3.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759527390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пос. Дзержинского, ул. Новая д.2, ул. Лужская д.6.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75352136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пос. Дзержинского, ул. Новая д.4а,4,6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321362488"/>
                  </a:ext>
                </a:extLst>
              </a:tr>
              <a:tr h="230792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пос. Дзержинского, пер. Октябрьский д.1,2,3.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340697103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пос. Дзержинского, ул. Парковая 7, ул. Центральная, д. 8,10; ул. Школьная, д. 2.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31756281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дер. Торошковичи, ул. Новая, д.1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28993616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marL="90170" indent="-9017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дер. Торошковичи, ул. Новая д.2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41864979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дер. Торошковичи, ул. Новая, д.3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646409008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дер. Торошковичи, ул. Новая, д.4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275054620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дер. Торошковичи, ул. Новая, д.5,6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44532294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67149" y="107731"/>
            <a:ext cx="42228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общественных территорий: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24103" y="3170186"/>
            <a:ext cx="3286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дворовых территорий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91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2662</TotalTime>
  <Words>1863</Words>
  <Application>Microsoft Office PowerPoint</Application>
  <PresentationFormat>Произвольный</PresentationFormat>
  <Paragraphs>558</Paragraphs>
  <Slides>49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Сектор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User11</dc:creator>
  <cp:lastModifiedBy>MK Home</cp:lastModifiedBy>
  <cp:revision>200</cp:revision>
  <dcterms:created xsi:type="dcterms:W3CDTF">2015-01-20T20:08:18Z</dcterms:created>
  <dcterms:modified xsi:type="dcterms:W3CDTF">2020-03-05T06:53:21Z</dcterms:modified>
</cp:coreProperties>
</file>